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6" r:id="rId1"/>
  </p:sldMasterIdLst>
  <p:notesMasterIdLst>
    <p:notesMasterId r:id="rId56"/>
  </p:notesMasterIdLst>
  <p:handoutMasterIdLst>
    <p:handoutMasterId r:id="rId57"/>
  </p:handoutMasterIdLst>
  <p:sldIdLst>
    <p:sldId id="256" r:id="rId2"/>
    <p:sldId id="480" r:id="rId3"/>
    <p:sldId id="479" r:id="rId4"/>
    <p:sldId id="458" r:id="rId5"/>
    <p:sldId id="420" r:id="rId6"/>
    <p:sldId id="412" r:id="rId7"/>
    <p:sldId id="274" r:id="rId8"/>
    <p:sldId id="419" r:id="rId9"/>
    <p:sldId id="275" r:id="rId10"/>
    <p:sldId id="276" r:id="rId11"/>
    <p:sldId id="470" r:id="rId12"/>
    <p:sldId id="299" r:id="rId13"/>
    <p:sldId id="406" r:id="rId14"/>
    <p:sldId id="304" r:id="rId15"/>
    <p:sldId id="423" r:id="rId16"/>
    <p:sldId id="429" r:id="rId17"/>
    <p:sldId id="281" r:id="rId18"/>
    <p:sldId id="373" r:id="rId19"/>
    <p:sldId id="436" r:id="rId20"/>
    <p:sldId id="279" r:id="rId21"/>
    <p:sldId id="350" r:id="rId22"/>
    <p:sldId id="288" r:id="rId23"/>
    <p:sldId id="313" r:id="rId24"/>
    <p:sldId id="293" r:id="rId25"/>
    <p:sldId id="369" r:id="rId26"/>
    <p:sldId id="327" r:id="rId27"/>
    <p:sldId id="396" r:id="rId28"/>
    <p:sldId id="474" r:id="rId29"/>
    <p:sldId id="351" r:id="rId30"/>
    <p:sldId id="395" r:id="rId31"/>
    <p:sldId id="329" r:id="rId32"/>
    <p:sldId id="401" r:id="rId33"/>
    <p:sldId id="349" r:id="rId34"/>
    <p:sldId id="308" r:id="rId35"/>
    <p:sldId id="460" r:id="rId36"/>
    <p:sldId id="435" r:id="rId37"/>
    <p:sldId id="291" r:id="rId38"/>
    <p:sldId id="333" r:id="rId39"/>
    <p:sldId id="380" r:id="rId40"/>
    <p:sldId id="381" r:id="rId41"/>
    <p:sldId id="336" r:id="rId42"/>
    <p:sldId id="449" r:id="rId43"/>
    <p:sldId id="467" r:id="rId44"/>
    <p:sldId id="456" r:id="rId45"/>
    <p:sldId id="352" r:id="rId46"/>
    <p:sldId id="473" r:id="rId47"/>
    <p:sldId id="471" r:id="rId48"/>
    <p:sldId id="448" r:id="rId49"/>
    <p:sldId id="338" r:id="rId50"/>
    <p:sldId id="337" r:id="rId51"/>
    <p:sldId id="342" r:id="rId52"/>
    <p:sldId id="339" r:id="rId53"/>
    <p:sldId id="450" r:id="rId54"/>
    <p:sldId id="478" r:id="rId5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>
        <p:scale>
          <a:sx n="53" d="100"/>
          <a:sy n="53" d="100"/>
        </p:scale>
        <p:origin x="-89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199" cy="49588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75" y="2"/>
            <a:ext cx="2946351" cy="49588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42B68C-5E43-4C53-B243-E0D7523063EB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28"/>
            <a:ext cx="2945199" cy="495888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75" y="9428528"/>
            <a:ext cx="2946351" cy="495888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FB9FC-E5BC-4788-814A-16F5EBE7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199" cy="49588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75" y="2"/>
            <a:ext cx="2946351" cy="49588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959F65-1F07-465E-9397-5E103CDC735E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08" y="4714263"/>
            <a:ext cx="5439060" cy="4467433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28"/>
            <a:ext cx="2945199" cy="495888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75" y="9428528"/>
            <a:ext cx="2946351" cy="495888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93C361-55AC-4787-AAED-1132C982D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3CB1B-770E-4B7E-9C9F-A92EB8CA7B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17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0FA15-B672-47E3-A496-0E9A217156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31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B1704-E4A2-4934-9F48-703ABFCE1D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8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780E0-FCDC-4466-B400-DCF125D3F4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16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94A2C-B2B8-4560-BE9A-B5C6C76F02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1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29B13-A04A-40F6-911E-B265DEE5F43F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310996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0ABA7-D143-40DB-921B-C5DF6A949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00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356AD4-ED36-4AC4-9D4E-5D9A8D56BE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94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48A4D-F833-4D22-B643-7D672359A1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810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D1A7E-BF1F-4B3E-ADC2-3FF69F044BD1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3357975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7D4F8-1933-45D7-82A4-56DF71918B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85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068F7-59DA-49C8-B41D-259D224AE9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5652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EB7EC-9879-4D81-AF3F-83DC5CABF7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067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3F933-E0D4-4F5C-BBE2-2369E92DB8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43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D21F5-19DF-4CFC-9338-0596BFF896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8170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3C7B7-8FDA-4F53-A01A-5329BD1B79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39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BC117-E73E-4CB3-9337-AF6E3713EF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048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A5203-39D2-48D1-8AC4-0113FB682D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642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26B11-2A63-4613-80A0-18588E2E35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965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75748-893E-401E-BD8C-D9826E2AD6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132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6386F-0C3C-4B6D-89C9-9DDE632154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159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BBA5E-C105-4F6D-A863-D96C5AE6AB8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15523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A9494-33D5-44AD-855A-4AE04DEE94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26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A27A-A3E6-42B5-B14D-7ED0C8CE7C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8559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DC2F6-A360-4B1B-B48D-35574D4B37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36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1367A-D47F-4B7C-8232-4AB7C0F145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9774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A5482-6860-43FE-B988-D9D794BAE7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051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1BE65-DB0A-486A-A899-26D36705FB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2095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8EC5D-ED26-4C25-899B-4C729F0ABD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134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1C3DF-AE1B-44F0-B137-9C97860B56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218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1C3DF-AE1B-44F0-B137-9C97860B56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2187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3E318-E10C-4584-B74B-312183B50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443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44EA8-E76D-4961-B611-637D5BCA4A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057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10967-B1C5-4EF6-94C1-6664BB8322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112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2CB25-24AD-442D-B4D2-F9B4E8E832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2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91055-73EF-4F1C-A01A-07DD4CEF58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310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2CB25-24AD-442D-B4D2-F9B4E8E832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2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C4968-A5FE-4F7A-A137-4AB2DA8CEF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1707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34B46-D42B-4721-B8B0-2C6F7D1ADA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0150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13AB4-AC27-4E08-9D8E-ECBF3EE9D1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543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E75C4-C387-4AA4-833C-1B51F790C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27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0554-426F-47D3-8B2A-D3BA60A401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8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068F7-59DA-49C8-B41D-259D224AE9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565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79D75-A26D-4EEB-93E8-86C084DE3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05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B061D-083D-4B47-BF9D-A132DC829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10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4E9A2-345D-4138-8A25-ED5388BACCB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DB06-4717-4758-AC41-7A014213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B293-735F-43FD-B90D-C8D5C880336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C525A-34A7-4A53-9B1D-6635B9A46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8F89C-32E9-4EE9-9E67-763E5A236FF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FA047-AC0E-4689-87CA-7E13B83CA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36B89-DF07-48CC-9B78-9606F7F919E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FE44-4620-4722-B76A-3CA678B23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DCB71-3468-4BB3-9338-CD859590D299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D0BFF-3340-4096-B458-216D746DAC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C9521-76A4-4C62-95C7-45314C32A4DF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CEB80-2730-4C73-AB24-AC4D58EB2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56DD1-C184-4FDC-85E0-8EBFAD7163EC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38DD-090C-429A-BEBD-AF2F7F388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000B2-FFAF-4CAE-B97B-7208E766562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7AB73-5F88-40A5-9D84-0FACE24A3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DDB83-2F8C-429E-959E-2239C76D3D0B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30A21-0ACA-43FC-9FD3-23B61850C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90614-5030-4CA3-99CE-C997CAEFC1C2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E5B2-4F67-420A-8A8F-869A890A2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C70C9-7529-4B7C-AF5F-4F7F7DD19526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284D7-70DF-4C03-BD52-8168C82FC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37E7CE-7153-4A0F-A57C-2ACFEE799A40}" type="datetime1">
              <a:rPr lang="en-US" smtClean="0"/>
              <a:pPr>
                <a:defRPr/>
              </a:pPr>
              <a:t>9/20/2016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61417E-7C87-43EA-BAE5-E753FF6776CF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in60Rwxv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indychannel.com/news/good-news/greenwood-rotary-club-camping-for-nepal-earthquake-victim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video.php?v=2554066620730&amp;set=vb.78976274836&amp;type=2&amp;theater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0CB8QFjAA&amp;url=http://www.raagne.com/&amp;ei=KpAuVeuoL4q5ggTbt4CYCA&amp;usg=AFQjCNEAbZhgRTwWdQE9cmbL-75X3_lVMQ&amp;sig2=CsIQ2WE0UI7eq2HtIMHgc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7483475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Å </a:t>
            </a:r>
            <a:r>
              <a:rPr lang="en-US" sz="6000" b="1" dirty="0" err="1" smtClean="0">
                <a:solidFill>
                  <a:schemeClr val="tx2">
                    <a:satMod val="130000"/>
                  </a:schemeClr>
                </a:solidFill>
              </a:rPr>
              <a:t>være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satMod val="130000"/>
                  </a:schemeClr>
                </a:solidFill>
              </a:rPr>
              <a:t>en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“</a:t>
            </a:r>
            <a:r>
              <a:rPr lang="en-US" sz="6000" b="1" dirty="0" err="1" smtClean="0">
                <a:solidFill>
                  <a:schemeClr val="tx2">
                    <a:satMod val="130000"/>
                  </a:schemeClr>
                </a:solidFill>
              </a:rPr>
              <a:t>levende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satMod val="130000"/>
                  </a:schemeClr>
                </a:solidFill>
              </a:rPr>
              <a:t>klubb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i="1" dirty="0" smtClean="0"/>
              <a:t>“</a:t>
            </a:r>
            <a:r>
              <a:rPr lang="en-US" sz="4400" b="1" i="1" dirty="0" err="1" smtClean="0"/>
              <a:t>Tilby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moro</a:t>
            </a:r>
            <a:r>
              <a:rPr lang="en-US" sz="4400" b="1" i="1" dirty="0" smtClean="0"/>
              <a:t>, </a:t>
            </a:r>
            <a:r>
              <a:rPr lang="en-US" sz="4400" b="1" i="1" dirty="0" err="1" smtClean="0"/>
              <a:t>vennskap</a:t>
            </a:r>
            <a:r>
              <a:rPr lang="en-US" sz="4400" b="1" i="1" dirty="0" smtClean="0"/>
              <a:t> og </a:t>
            </a:r>
            <a:r>
              <a:rPr lang="en-US" sz="4400" b="1" i="1" dirty="0" err="1" smtClean="0"/>
              <a:t>merverdi</a:t>
            </a:r>
            <a:r>
              <a:rPr lang="en-US" sz="4400" b="1" i="1" dirty="0" smtClean="0"/>
              <a:t> for </a:t>
            </a:r>
            <a:r>
              <a:rPr lang="en-US" sz="4400" b="1" i="1" dirty="0" err="1" smtClean="0"/>
              <a:t>våre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medlemmer</a:t>
            </a:r>
            <a:r>
              <a:rPr lang="en-US" sz="4400" b="1" i="1" dirty="0" smtClean="0"/>
              <a:t>” – </a:t>
            </a:r>
            <a:r>
              <a:rPr lang="en-US" sz="4400" b="1" i="1" dirty="0" err="1" smtClean="0"/>
              <a:t>vår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vei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til</a:t>
            </a:r>
            <a:r>
              <a:rPr lang="en-US" sz="4400" b="1" i="1" dirty="0" smtClean="0"/>
              <a:t> å </a:t>
            </a:r>
            <a:r>
              <a:rPr lang="en-US" sz="4400" b="1" i="1" dirty="0" err="1" smtClean="0"/>
              <a:t>bygge</a:t>
            </a:r>
            <a:r>
              <a:rPr lang="en-US" sz="4400" b="1" i="1" dirty="0" smtClean="0"/>
              <a:t> et </a:t>
            </a:r>
            <a:r>
              <a:rPr lang="en-US" sz="4400" b="1" i="1" dirty="0" err="1" smtClean="0"/>
              <a:t>sterkt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medlemskap</a:t>
            </a:r>
            <a:r>
              <a:rPr lang="en-US" b="1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999F3-35FF-4A59-A9B0-696838569B36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91600" y="6305550"/>
            <a:ext cx="457200" cy="476250"/>
          </a:xfrm>
        </p:spPr>
        <p:txBody>
          <a:bodyPr/>
          <a:lstStyle/>
          <a:p>
            <a:pPr>
              <a:defRPr/>
            </a:pPr>
            <a:fld id="{BC64C859-897F-476F-84D5-A172BEC992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4343" name="Picture 7" descr="RotaryMBS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636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550" lvl="1" indent="0" algn="ctr" eaLnBrk="1" hangingPunct="1">
              <a:spcBef>
                <a:spcPts val="600"/>
              </a:spcBef>
            </a:pPr>
            <a:r>
              <a:rPr lang="en-US" sz="4400" b="1" dirty="0" err="1" smtClean="0"/>
              <a:t>Personlig</a:t>
            </a:r>
            <a:endParaRPr lang="en-US" sz="3200" b="1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lvl="1" indent="0" eaLnBrk="1" hangingPunct="1">
              <a:spcBef>
                <a:spcPts val="600"/>
              </a:spcBef>
              <a:buSzPct val="80000"/>
              <a:buNone/>
            </a:pPr>
            <a:endParaRPr lang="en-US" sz="3200" b="1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Vanskelig</a:t>
            </a:r>
            <a:r>
              <a:rPr lang="en-US" sz="4000" dirty="0" smtClean="0"/>
              <a:t> å </a:t>
            </a:r>
            <a:r>
              <a:rPr lang="en-US" sz="4000" dirty="0" err="1" smtClean="0"/>
              <a:t>møte</a:t>
            </a:r>
            <a:endParaRPr lang="en-US" sz="4000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Upraktisk</a:t>
            </a:r>
            <a:r>
              <a:rPr lang="en-US" sz="4000" dirty="0" smtClean="0"/>
              <a:t> </a:t>
            </a:r>
            <a:r>
              <a:rPr lang="en-US" sz="4000" dirty="0" err="1" smtClean="0"/>
              <a:t>møtetidspunkt</a:t>
            </a:r>
            <a:endParaRPr lang="en-US" sz="4000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Jobb</a:t>
            </a:r>
            <a:r>
              <a:rPr lang="en-US" sz="4000" dirty="0" smtClean="0"/>
              <a:t>-/</a:t>
            </a:r>
            <a:r>
              <a:rPr lang="en-US" sz="4000" dirty="0" err="1" smtClean="0"/>
              <a:t>familieforpliktelser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93D12-FE44-4B7F-9C8A-1A1A090F6C5A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6C194-C3F0-4C92-BE28-0691CEFD0E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7652" name="Picture 4" descr="BusyBusiness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160" y="533400"/>
            <a:ext cx="28478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7497762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6000" b="1" dirty="0" err="1" smtClean="0"/>
              <a:t>Hvorfor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medlemmer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forblir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i</a:t>
            </a:r>
            <a:r>
              <a:rPr lang="en-US" sz="6000" b="1" dirty="0" smtClean="0"/>
              <a:t> Rotary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400" b="1" dirty="0" err="1" smtClean="0"/>
              <a:t>Klubbmiljø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err="1" smtClean="0"/>
              <a:t>Klubbaktiviteter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54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3C5C7-FF4F-4B19-A635-714C44EDC7B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86FA4-737A-4100-A366-D6B28C889B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498080" cy="4495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Strong, vibrant clubs with excellent programs, opportunities to serve, and an engaged membership provide the necessary kindling to fire dynamic growth. </a:t>
            </a:r>
            <a:endParaRPr lang="en-US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FFE9-ED05-4D2A-959C-2C9327353225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D551-031E-438E-A2EA-585CC9C620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err="1" smtClean="0"/>
              <a:t>Verdikvotient</a:t>
            </a:r>
            <a:endParaRPr lang="en-US" sz="48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b="1" dirty="0"/>
              <a:t>Hvert produkt eller tjeneste inneholder en viss grad av verdi i forhold til behovene til et individ</a:t>
            </a:r>
            <a:r>
              <a:rPr lang="nb-NO" sz="3600" b="1" dirty="0" smtClean="0"/>
              <a:t>.</a:t>
            </a:r>
            <a:endParaRPr lang="en-US" sz="3600" b="1" i="1" dirty="0" smtClean="0"/>
          </a:p>
          <a:p>
            <a:r>
              <a:rPr lang="nb-NO" sz="3600" dirty="0"/>
              <a:t>Målet er å oppfylle ønsket behov og unngå uønskede </a:t>
            </a:r>
            <a:r>
              <a:rPr lang="nb-NO" sz="3600" dirty="0" smtClean="0"/>
              <a:t>resultater</a:t>
            </a:r>
            <a:r>
              <a:rPr lang="en-US" sz="3600" i="1" dirty="0" smtClean="0"/>
              <a:t>. </a:t>
            </a:r>
          </a:p>
          <a:p>
            <a:r>
              <a:rPr lang="en-US" sz="3600" i="1" dirty="0" err="1" smtClean="0"/>
              <a:t>Dette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er</a:t>
            </a:r>
            <a:r>
              <a:rPr lang="en-US" sz="3600" i="1" dirty="0" smtClean="0"/>
              <a:t> “</a:t>
            </a:r>
            <a:r>
              <a:rPr lang="en-US" sz="3600" i="1" dirty="0" err="1" smtClean="0"/>
              <a:t>Verdikvotienten</a:t>
            </a:r>
            <a:r>
              <a:rPr lang="en-US" sz="3600" i="1" dirty="0" smtClean="0"/>
              <a:t>”</a:t>
            </a:r>
            <a:endParaRPr lang="en-US" sz="3600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A8BAA-D54A-4D40-9B3B-CB382170C3A0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5E379-D365-4744-B45D-5B7910C73C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382000" cy="1223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b="1" dirty="0" err="1" smtClean="0"/>
              <a:t>Hva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er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enkeltmenneskets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faktiske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behov</a:t>
            </a:r>
            <a:r>
              <a:rPr lang="en-CA" sz="4800" b="1" dirty="0" smtClean="0"/>
              <a:t>?</a:t>
            </a:r>
            <a:endParaRPr lang="fr-CA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2209800"/>
            <a:ext cx="7924800" cy="4038600"/>
          </a:xfrm>
        </p:spPr>
        <p:txBody>
          <a:bodyPr>
            <a:normAutofit fontScale="92500" lnSpcReduction="10000"/>
          </a:bodyPr>
          <a:lstStyle/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En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følelse</a:t>
            </a:r>
            <a:r>
              <a:rPr lang="en-CA" sz="3600" b="1" dirty="0" smtClean="0"/>
              <a:t> av </a:t>
            </a:r>
            <a:r>
              <a:rPr lang="en-CA" sz="3600" b="1" dirty="0" err="1" smtClean="0"/>
              <a:t>tilhørighet</a:t>
            </a:r>
            <a:r>
              <a:rPr lang="en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Få</a:t>
            </a:r>
            <a:r>
              <a:rPr lang="en-CA" sz="3600" b="1" dirty="0" smtClean="0"/>
              <a:t> “</a:t>
            </a:r>
            <a:r>
              <a:rPr lang="en-CA" sz="3600" b="1" dirty="0" err="1" smtClean="0"/>
              <a:t>næring</a:t>
            </a:r>
            <a:r>
              <a:rPr lang="en-CA" sz="3600" b="1" dirty="0" smtClean="0"/>
              <a:t>” </a:t>
            </a:r>
            <a:r>
              <a:rPr lang="en-CA" sz="3600" b="1" dirty="0" err="1" smtClean="0"/>
              <a:t>fra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organisasjonen</a:t>
            </a:r>
            <a:r>
              <a:rPr lang="en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Få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venner</a:t>
            </a:r>
            <a:r>
              <a:rPr lang="en-CA" sz="3600" b="1" dirty="0" smtClean="0"/>
              <a:t> og </a:t>
            </a:r>
            <a:r>
              <a:rPr lang="en-CA" sz="3600" b="1" dirty="0" err="1" smtClean="0"/>
              <a:t>skape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nettverk</a:t>
            </a:r>
            <a:r>
              <a:rPr lang="fr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3600" b="1" dirty="0" smtClean="0"/>
              <a:t>Ha </a:t>
            </a:r>
            <a:r>
              <a:rPr lang="fr-CA" sz="3600" b="1" dirty="0" err="1" smtClean="0"/>
              <a:t>det</a:t>
            </a:r>
            <a:r>
              <a:rPr lang="fr-CA" sz="3600" b="1" dirty="0" smtClean="0"/>
              <a:t> </a:t>
            </a:r>
            <a:r>
              <a:rPr lang="fr-CA" sz="3600" b="1" dirty="0" err="1" smtClean="0"/>
              <a:t>morsomt</a:t>
            </a:r>
            <a:r>
              <a:rPr lang="fr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Få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tilfredsstillelse</a:t>
            </a:r>
            <a:r>
              <a:rPr lang="en-CA" sz="3600" b="1" dirty="0" smtClean="0"/>
              <a:t> av å </a:t>
            </a:r>
            <a:r>
              <a:rPr lang="en-CA" sz="3600" b="1" dirty="0" err="1" smtClean="0"/>
              <a:t>gagne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andre</a:t>
            </a:r>
            <a:r>
              <a:rPr lang="en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Få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anerkjennelse</a:t>
            </a:r>
            <a:r>
              <a:rPr lang="en-CA" sz="3600" b="1" dirty="0" smtClean="0"/>
              <a:t> for sin </a:t>
            </a:r>
            <a:r>
              <a:rPr lang="en-CA" sz="3600" b="1" dirty="0" err="1" smtClean="0"/>
              <a:t>innsats</a:t>
            </a:r>
            <a:r>
              <a:rPr lang="en-CA" sz="3600" b="1" dirty="0" smtClean="0"/>
              <a:t>?</a:t>
            </a:r>
          </a:p>
          <a:p>
            <a:pPr marL="6858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3600" b="1" dirty="0" err="1" smtClean="0"/>
              <a:t>Føle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seg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engasjert</a:t>
            </a:r>
            <a:r>
              <a:rPr lang="en-CA" sz="3600" b="1" dirty="0" smtClean="0"/>
              <a:t>?</a:t>
            </a:r>
          </a:p>
          <a:p>
            <a:pPr marL="11430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3600" b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65F88-BF5F-449E-8C8B-84BE709A83D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5C7FB-4282-4556-91E6-691A8FDD46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Verdi for </a:t>
            </a:r>
            <a:r>
              <a:rPr lang="en-US" b="1" dirty="0" err="1" smtClean="0"/>
              <a:t>unge</a:t>
            </a:r>
            <a:r>
              <a:rPr lang="en-US" b="1" dirty="0" smtClean="0"/>
              <a:t> </a:t>
            </a:r>
            <a:r>
              <a:rPr lang="en-US" b="1" dirty="0" err="1" smtClean="0"/>
              <a:t>yrkesutøvere</a:t>
            </a:r>
            <a:endParaRPr lang="en-US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08900" cy="1981200"/>
          </a:xfrm>
        </p:spPr>
        <p:txBody>
          <a:bodyPr>
            <a:normAutofit/>
          </a:bodyPr>
          <a:lstStyle/>
          <a:p>
            <a:pPr marL="82550" indent="0" eaLnBrk="1" hangingPunct="1">
              <a:buNone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Generasjon</a:t>
            </a:r>
            <a:r>
              <a:rPr lang="en-US" sz="2800" b="1" dirty="0" smtClean="0"/>
              <a:t> X” og “</a:t>
            </a:r>
            <a:r>
              <a:rPr lang="en-US" sz="2800" b="1" dirty="0" err="1" smtClean="0"/>
              <a:t>Milleniumsgenerasjonen</a:t>
            </a:r>
            <a:r>
              <a:rPr lang="en-US" sz="2800" b="1" dirty="0" smtClean="0"/>
              <a:t>”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Inderlig</a:t>
            </a:r>
            <a:r>
              <a:rPr lang="en-US" sz="2800" dirty="0" smtClean="0"/>
              <a:t> </a:t>
            </a:r>
            <a:r>
              <a:rPr lang="en-US" sz="2800" dirty="0" err="1" smtClean="0"/>
              <a:t>ønske</a:t>
            </a:r>
            <a:r>
              <a:rPr lang="en-US" sz="2800" dirty="0" smtClean="0"/>
              <a:t> om å </a:t>
            </a:r>
            <a:r>
              <a:rPr lang="en-US" sz="2800" dirty="0" err="1" smtClean="0"/>
              <a:t>gjøre</a:t>
            </a:r>
            <a:r>
              <a:rPr lang="en-US" sz="2800" dirty="0" smtClean="0"/>
              <a:t> </a:t>
            </a:r>
            <a:r>
              <a:rPr lang="en-US" sz="2800" dirty="0" err="1" smtClean="0"/>
              <a:t>verden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et </a:t>
            </a:r>
            <a:r>
              <a:rPr lang="en-US" sz="2800" dirty="0" err="1" smtClean="0"/>
              <a:t>bedre</a:t>
            </a:r>
            <a:r>
              <a:rPr lang="en-US" sz="2800" dirty="0" smtClean="0"/>
              <a:t> </a:t>
            </a:r>
            <a:r>
              <a:rPr lang="en-US" sz="2800" dirty="0" err="1" smtClean="0"/>
              <a:t>sted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De </a:t>
            </a:r>
            <a:r>
              <a:rPr lang="en-US" sz="2800" dirty="0" err="1" smtClean="0"/>
              <a:t>stoler</a:t>
            </a:r>
            <a:r>
              <a:rPr lang="en-US" sz="2800" dirty="0" smtClean="0"/>
              <a:t> </a:t>
            </a:r>
            <a:r>
              <a:rPr lang="en-US" sz="2800" dirty="0" err="1" smtClean="0"/>
              <a:t>mer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personlige</a:t>
            </a:r>
            <a:r>
              <a:rPr lang="en-US" sz="2800" dirty="0" smtClean="0"/>
              <a:t> </a:t>
            </a:r>
            <a:r>
              <a:rPr lang="en-US" sz="2800" dirty="0" err="1" smtClean="0"/>
              <a:t>nettverk</a:t>
            </a:r>
            <a:r>
              <a:rPr lang="en-US" sz="2800" dirty="0" smtClean="0"/>
              <a:t> av </a:t>
            </a:r>
            <a:r>
              <a:rPr lang="en-US" sz="2800" dirty="0" err="1" smtClean="0"/>
              <a:t>venner</a:t>
            </a:r>
            <a:r>
              <a:rPr lang="en-US" sz="2800" dirty="0" smtClean="0"/>
              <a:t> og </a:t>
            </a:r>
            <a:r>
              <a:rPr lang="en-US" sz="2800" dirty="0" err="1" smtClean="0"/>
              <a:t>bekjente</a:t>
            </a:r>
            <a:r>
              <a:rPr lang="en-US" sz="2800" dirty="0" smtClean="0"/>
              <a:t> – </a:t>
            </a:r>
            <a:r>
              <a:rPr lang="en-US" sz="2800" dirty="0" err="1" smtClean="0"/>
              <a:t>gjennom</a:t>
            </a:r>
            <a:r>
              <a:rPr lang="en-US" sz="2800" dirty="0" smtClean="0"/>
              <a:t> </a:t>
            </a:r>
            <a:r>
              <a:rPr lang="en-US" sz="2800" dirty="0" err="1" smtClean="0"/>
              <a:t>sosiale</a:t>
            </a:r>
            <a:r>
              <a:rPr lang="en-US" sz="2800" dirty="0" smtClean="0"/>
              <a:t> media</a:t>
            </a:r>
            <a:endParaRPr lang="en-US" u="sng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  <a:p>
            <a:pPr lvl="1" eaLnBrk="1" hangingPunct="1"/>
            <a:endParaRPr lang="en-US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80C20-819A-46F8-9D10-A2A7486D3ED5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F4E19-BD13-47BA-9630-2364B98230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6869" name="Picture 6" descr="C:\Users\Owner\Documents\1Family\1Dad\1Rotary\2 Membership\Young Profession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43275"/>
            <a:ext cx="3687763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/>
        </p:blipFill>
        <p:spPr bwMode="auto">
          <a:xfrm>
            <a:off x="1371600" y="3364296"/>
            <a:ext cx="2983032" cy="325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Verdi for </a:t>
            </a:r>
            <a:r>
              <a:rPr lang="en-US" b="1" dirty="0" err="1"/>
              <a:t>unge</a:t>
            </a:r>
            <a:r>
              <a:rPr lang="en-US" b="1" dirty="0"/>
              <a:t> </a:t>
            </a:r>
            <a:r>
              <a:rPr lang="en-US" b="1" dirty="0" err="1"/>
              <a:t>yrkesutøvere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08900" cy="480060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2800" b="1" dirty="0"/>
              <a:t>“</a:t>
            </a:r>
            <a:r>
              <a:rPr lang="en-US" sz="2800" b="1" dirty="0" err="1"/>
              <a:t>Generasjon</a:t>
            </a:r>
            <a:r>
              <a:rPr lang="en-US" sz="2800" b="1" dirty="0"/>
              <a:t> X” og “</a:t>
            </a:r>
            <a:r>
              <a:rPr lang="en-US" sz="2800" b="1" dirty="0" err="1"/>
              <a:t>Milleniumsgenerasjonen</a:t>
            </a:r>
            <a:r>
              <a:rPr lang="en-US" sz="2800" b="1" dirty="0"/>
              <a:t>”</a:t>
            </a:r>
            <a:endParaRPr lang="en-US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Kostnadshensyn</a:t>
            </a:r>
            <a:r>
              <a:rPr lang="en-US" sz="2800" dirty="0" smtClean="0"/>
              <a:t>, </a:t>
            </a:r>
            <a:r>
              <a:rPr lang="en-US" sz="2800" dirty="0" err="1" smtClean="0"/>
              <a:t>grunnet</a:t>
            </a:r>
            <a:r>
              <a:rPr lang="en-US" sz="2800" dirty="0" smtClean="0"/>
              <a:t> </a:t>
            </a:r>
            <a:r>
              <a:rPr lang="en-US" sz="2800" dirty="0" err="1" smtClean="0"/>
              <a:t>studielån</a:t>
            </a:r>
            <a:r>
              <a:rPr lang="en-US" sz="2800" dirty="0" smtClean="0"/>
              <a:t>, </a:t>
            </a:r>
            <a:r>
              <a:rPr lang="en-US" sz="2800" dirty="0" err="1" smtClean="0"/>
              <a:t>boliglån</a:t>
            </a:r>
            <a:r>
              <a:rPr lang="en-US" sz="2800" dirty="0" smtClean="0"/>
              <a:t> </a:t>
            </a:r>
            <a:r>
              <a:rPr lang="en-US" sz="2800" dirty="0" err="1" smtClean="0"/>
              <a:t>osv</a:t>
            </a: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Får</a:t>
            </a:r>
            <a:r>
              <a:rPr lang="en-US" sz="2800" dirty="0" smtClean="0"/>
              <a:t> de “</a:t>
            </a:r>
            <a:r>
              <a:rPr lang="en-US" sz="2800" dirty="0" err="1" smtClean="0"/>
              <a:t>merverdi</a:t>
            </a:r>
            <a:r>
              <a:rPr lang="en-US" sz="2800" dirty="0" smtClean="0"/>
              <a:t>” av: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/>
              <a:t>Klubben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synger</a:t>
            </a:r>
            <a:r>
              <a:rPr lang="en-US" sz="2400" dirty="0" smtClean="0"/>
              <a:t> – </a:t>
            </a:r>
            <a:r>
              <a:rPr lang="en-US" sz="2400" dirty="0" err="1" smtClean="0"/>
              <a:t>gamle</a:t>
            </a:r>
            <a:r>
              <a:rPr lang="en-US" sz="2400" dirty="0" smtClean="0"/>
              <a:t> sanger </a:t>
            </a:r>
            <a:r>
              <a:rPr lang="en-US" sz="2400" dirty="0" err="1" smtClean="0"/>
              <a:t>fra</a:t>
            </a:r>
            <a:r>
              <a:rPr lang="en-US" sz="2400" dirty="0" smtClean="0"/>
              <a:t> </a:t>
            </a:r>
            <a:r>
              <a:rPr lang="en-US" sz="2400" dirty="0" err="1" smtClean="0"/>
              <a:t>tidligere</a:t>
            </a:r>
            <a:r>
              <a:rPr lang="en-US" sz="2400" dirty="0" smtClean="0"/>
              <a:t> </a:t>
            </a:r>
            <a:r>
              <a:rPr lang="en-US" sz="2400" dirty="0" err="1" smtClean="0"/>
              <a:t>generasjoner</a:t>
            </a:r>
            <a:r>
              <a:rPr lang="en-US" sz="2400" dirty="0" smtClean="0"/>
              <a:t>?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Bøter</a:t>
            </a:r>
            <a:r>
              <a:rPr lang="en-US" sz="2400" dirty="0" smtClean="0"/>
              <a:t>”?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/>
              <a:t>F</a:t>
            </a:r>
            <a:r>
              <a:rPr lang="en-US" sz="2400" dirty="0" err="1" smtClean="0"/>
              <a:t>remmøteplikt</a:t>
            </a:r>
            <a:r>
              <a:rPr lang="en-US" sz="2400" dirty="0" smtClean="0"/>
              <a:t>?</a:t>
            </a:r>
          </a:p>
          <a:p>
            <a:pPr marL="356934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Eller</a:t>
            </a:r>
            <a:r>
              <a:rPr lang="en-US" sz="2400" dirty="0" smtClean="0"/>
              <a:t> av </a:t>
            </a:r>
            <a:r>
              <a:rPr lang="en-US" sz="2400" dirty="0" err="1" smtClean="0"/>
              <a:t>deltakelse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meningsfulle</a:t>
            </a:r>
            <a:r>
              <a:rPr lang="en-US" sz="2400" dirty="0" smtClean="0"/>
              <a:t> </a:t>
            </a:r>
            <a:r>
              <a:rPr lang="en-US" sz="2400" u="sng" dirty="0" smtClean="0"/>
              <a:t>service-</a:t>
            </a:r>
            <a:br>
              <a:rPr lang="en-US" sz="2400" u="sng" dirty="0" smtClean="0"/>
            </a:br>
            <a:r>
              <a:rPr lang="en-US" sz="2400" u="sng" dirty="0" err="1" smtClean="0"/>
              <a:t>prosjekter</a:t>
            </a:r>
            <a:r>
              <a:rPr lang="en-US" sz="2400" u="sng" dirty="0" smtClean="0"/>
              <a:t>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u="sng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u="sng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CD378-2490-4227-B44E-8BA13E047D4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1F3A1-474E-4407-8F9A-3DED11E0FA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Bild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49079" b="-1"/>
          <a:stretch/>
        </p:blipFill>
        <p:spPr bwMode="auto">
          <a:xfrm>
            <a:off x="4800600" y="3429000"/>
            <a:ext cx="4008646" cy="2915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err="1" smtClean="0"/>
              <a:t>Forretningssuksess</a:t>
            </a:r>
            <a:r>
              <a:rPr lang="en-US" sz="4000" b="1" dirty="0" smtClean="0"/>
              <a:t> – Rotary-</a:t>
            </a:r>
            <a:r>
              <a:rPr lang="en-US" sz="4000" b="1" dirty="0" err="1" smtClean="0"/>
              <a:t>suksess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5334000"/>
          </a:xfrm>
        </p:spPr>
        <p:txBody>
          <a:bodyPr>
            <a:normAutofit fontScale="92500" lnSpcReduction="10000"/>
          </a:bodyPr>
          <a:lstStyle/>
          <a:p>
            <a:pPr marL="365760" indent="-283464" algn="ctr">
              <a:buNone/>
              <a:defRPr/>
            </a:pPr>
            <a:r>
              <a:rPr lang="nb-NO" sz="4000" dirty="0"/>
              <a:t>Bedrifter lykkes eller mislykkes etter hvor godt de skaper verdi for sine kunder</a:t>
            </a:r>
            <a:r>
              <a:rPr lang="nb-NO" sz="4000" dirty="0" smtClean="0"/>
              <a:t>.</a:t>
            </a:r>
            <a:r>
              <a:rPr lang="en-US" sz="3900" b="1" i="1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err="1" smtClean="0"/>
              <a:t>Behandle</a:t>
            </a:r>
            <a:r>
              <a:rPr lang="en-US" sz="3400" b="1" dirty="0" smtClean="0"/>
              <a:t> </a:t>
            </a:r>
            <a:r>
              <a:rPr lang="en-US" sz="3400" dirty="0" err="1" smtClean="0"/>
              <a:t>rotarianere</a:t>
            </a:r>
            <a:r>
              <a:rPr lang="en-US" sz="3400" dirty="0" smtClean="0"/>
              <a:t> </a:t>
            </a:r>
            <a:r>
              <a:rPr lang="en-US" sz="3400" dirty="0" err="1" smtClean="0"/>
              <a:t>som</a:t>
            </a:r>
            <a:r>
              <a:rPr lang="en-US" sz="3400" dirty="0" smtClean="0"/>
              <a:t> </a:t>
            </a:r>
            <a:r>
              <a:rPr lang="en-US" sz="3400" u="sng" dirty="0" err="1" smtClean="0"/>
              <a:t>kunder</a:t>
            </a:r>
            <a:r>
              <a:rPr lang="en-US" sz="3400" u="sng" dirty="0"/>
              <a:t> </a:t>
            </a:r>
            <a:r>
              <a:rPr lang="en-US" sz="3400" u="sng" dirty="0" smtClean="0"/>
              <a:t>du </a:t>
            </a:r>
            <a:r>
              <a:rPr lang="en-US" sz="3400" u="sng" dirty="0" err="1" smtClean="0"/>
              <a:t>ikke</a:t>
            </a:r>
            <a:r>
              <a:rPr lang="en-US" sz="3400" u="sng" dirty="0" smtClean="0"/>
              <a:t> </a:t>
            </a:r>
            <a:r>
              <a:rPr lang="en-US" sz="3400" u="sng" dirty="0" err="1" smtClean="0"/>
              <a:t>har</a:t>
            </a:r>
            <a:r>
              <a:rPr lang="en-US" sz="3400" u="sng" dirty="0" smtClean="0"/>
              <a:t> </a:t>
            </a:r>
            <a:r>
              <a:rPr lang="en-US" sz="3400" u="sng" dirty="0" err="1" smtClean="0"/>
              <a:t>råd</a:t>
            </a:r>
            <a:r>
              <a:rPr lang="en-US" sz="3400" u="sng" dirty="0" smtClean="0"/>
              <a:t> </a:t>
            </a:r>
            <a:r>
              <a:rPr lang="en-US" sz="3400" u="sng" dirty="0" err="1" smtClean="0"/>
              <a:t>til</a:t>
            </a:r>
            <a:r>
              <a:rPr lang="en-US" sz="3400" u="sng" dirty="0" smtClean="0"/>
              <a:t> å tape</a:t>
            </a:r>
            <a:r>
              <a:rPr lang="en-US" sz="34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err="1" smtClean="0"/>
              <a:t>Vurdér</a:t>
            </a:r>
            <a:r>
              <a:rPr lang="en-US" sz="3400" b="1" dirty="0" smtClean="0"/>
              <a:t> </a:t>
            </a:r>
            <a:r>
              <a:rPr lang="en-US" sz="3400" dirty="0" err="1" smtClean="0"/>
              <a:t>klubbens</a:t>
            </a:r>
            <a:r>
              <a:rPr lang="en-US" sz="3400" dirty="0" smtClean="0"/>
              <a:t> </a:t>
            </a:r>
            <a:r>
              <a:rPr lang="en-US" sz="3400" dirty="0" err="1" smtClean="0"/>
              <a:t>praksis</a:t>
            </a:r>
            <a:r>
              <a:rPr lang="en-US" sz="3400" dirty="0" smtClean="0"/>
              <a:t> og </a:t>
            </a:r>
            <a:r>
              <a:rPr lang="en-US" sz="3400" dirty="0" err="1" smtClean="0"/>
              <a:t>tradisjoner</a:t>
            </a:r>
            <a:r>
              <a:rPr lang="en-US" sz="3400" dirty="0" smtClean="0"/>
              <a:t> og </a:t>
            </a:r>
            <a:r>
              <a:rPr lang="en-US" sz="3400" b="1" dirty="0" err="1" smtClean="0"/>
              <a:t>implementér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endringer</a:t>
            </a:r>
            <a:r>
              <a:rPr lang="en-US" sz="3400" b="1" dirty="0" smtClean="0"/>
              <a:t> </a:t>
            </a:r>
            <a:r>
              <a:rPr lang="en-US" sz="3400" dirty="0" smtClean="0"/>
              <a:t>for å </a:t>
            </a:r>
            <a:r>
              <a:rPr lang="en-US" sz="3400" dirty="0" err="1" smtClean="0"/>
              <a:t>opprettholde</a:t>
            </a:r>
            <a:r>
              <a:rPr lang="en-US" sz="3400" dirty="0" smtClean="0"/>
              <a:t> </a:t>
            </a:r>
            <a:r>
              <a:rPr lang="en-US" sz="3400" dirty="0" err="1" smtClean="0"/>
              <a:t>en</a:t>
            </a:r>
            <a:r>
              <a:rPr lang="en-US" sz="3400" dirty="0" smtClean="0"/>
              <a:t> </a:t>
            </a:r>
            <a:r>
              <a:rPr lang="en-US" sz="3400" dirty="0" err="1" smtClean="0"/>
              <a:t>sterk</a:t>
            </a:r>
            <a:r>
              <a:rPr lang="en-US" sz="3400" dirty="0" smtClean="0"/>
              <a:t>,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levende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klubb</a:t>
            </a:r>
            <a:r>
              <a:rPr lang="en-US" sz="34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err="1" smtClean="0"/>
              <a:t>Det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overordnede</a:t>
            </a:r>
            <a:r>
              <a:rPr lang="en-US" sz="3400" b="1" dirty="0" smtClean="0"/>
              <a:t>:  “Vi </a:t>
            </a:r>
            <a:r>
              <a:rPr lang="en-US" sz="3400" b="1" dirty="0" err="1" smtClean="0"/>
              <a:t>vil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gjøre</a:t>
            </a:r>
            <a:r>
              <a:rPr lang="en-US" sz="3400" b="1" dirty="0" smtClean="0"/>
              <a:t> alt </a:t>
            </a:r>
            <a:r>
              <a:rPr lang="en-US" sz="3400" b="1" dirty="0" err="1" smtClean="0"/>
              <a:t>som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er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mulig</a:t>
            </a:r>
            <a:r>
              <a:rPr lang="en-US" sz="3400" b="1" dirty="0" smtClean="0"/>
              <a:t>, for å </a:t>
            </a:r>
            <a:r>
              <a:rPr lang="en-US" sz="3400" b="1" dirty="0" err="1" smtClean="0"/>
              <a:t>tilfredsstille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medlemmenes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behov</a:t>
            </a:r>
            <a:r>
              <a:rPr lang="en-US" sz="3400" b="1" dirty="0" smtClean="0"/>
              <a:t>, og </a:t>
            </a:r>
            <a:r>
              <a:rPr lang="en-US" sz="3400" b="1" dirty="0" err="1" smtClean="0"/>
              <a:t>gi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en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merverdi</a:t>
            </a:r>
            <a:r>
              <a:rPr lang="en-US" sz="3400" b="1" dirty="0" smtClean="0"/>
              <a:t>.”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E8A98-E059-42B1-A8C8-4E985CFC7CA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5813E-C1F4-4ECD-87B8-9A8F6F51A6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4977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err="1" smtClean="0"/>
              <a:t>Evaluering</a:t>
            </a:r>
            <a:r>
              <a:rPr lang="en-US" sz="5400" b="1" dirty="0" smtClean="0"/>
              <a:t> / “</a:t>
            </a:r>
            <a:r>
              <a:rPr lang="en-US" sz="5400" b="1" dirty="0" err="1" smtClean="0"/>
              <a:t>helsesjekk</a:t>
            </a:r>
            <a:r>
              <a:rPr lang="en-US" sz="5400" b="1" dirty="0" smtClean="0"/>
              <a:t>” </a:t>
            </a:r>
            <a:br>
              <a:rPr lang="en-US" sz="5400" b="1" dirty="0" smtClean="0"/>
            </a:br>
            <a:r>
              <a:rPr lang="en-US" sz="5400" b="1" dirty="0" err="1" smtClean="0"/>
              <a:t>av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klubben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vår</a:t>
            </a:r>
            <a:endParaRPr lang="en-US" sz="54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32B4-BE7B-4364-B77D-88F006D82CF6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F0B6-5E2B-451E-A7BB-2ECFB6E70A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762000" y="1066800"/>
            <a:ext cx="7759700" cy="150971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5400" b="1" dirty="0" err="1" smtClean="0">
                <a:solidFill>
                  <a:schemeClr val="tx1"/>
                </a:solidFill>
              </a:rPr>
              <a:t>Hvordan</a:t>
            </a:r>
            <a:r>
              <a:rPr lang="fr-CA" sz="5400" b="1" dirty="0" smtClean="0">
                <a:solidFill>
                  <a:schemeClr val="tx1"/>
                </a:solidFill>
              </a:rPr>
              <a:t> er </a:t>
            </a:r>
            <a:r>
              <a:rPr lang="fr-CA" sz="5400" b="1" dirty="0" err="1" smtClean="0">
                <a:solidFill>
                  <a:schemeClr val="tx1"/>
                </a:solidFill>
              </a:rPr>
              <a:t>det</a:t>
            </a:r>
            <a:r>
              <a:rPr lang="fr-CA" sz="5400" b="1" dirty="0" smtClean="0">
                <a:solidFill>
                  <a:schemeClr val="tx1"/>
                </a:solidFill>
              </a:rPr>
              <a:t> </a:t>
            </a:r>
            <a:r>
              <a:rPr lang="fr-CA" sz="5400" b="1" dirty="0" err="1" smtClean="0">
                <a:solidFill>
                  <a:schemeClr val="tx1"/>
                </a:solidFill>
              </a:rPr>
              <a:t>egentlig</a:t>
            </a:r>
            <a:r>
              <a:rPr lang="fr-CA" sz="5400" b="1" dirty="0" smtClean="0">
                <a:solidFill>
                  <a:schemeClr val="tx1"/>
                </a:solidFill>
              </a:rPr>
              <a:t> </a:t>
            </a:r>
            <a:r>
              <a:rPr lang="fr-CA" sz="5400" b="1" dirty="0" err="1" smtClean="0">
                <a:solidFill>
                  <a:schemeClr val="tx1"/>
                </a:solidFill>
              </a:rPr>
              <a:t>med</a:t>
            </a:r>
            <a:r>
              <a:rPr lang="fr-CA" sz="5400" b="1" dirty="0" smtClean="0">
                <a:solidFill>
                  <a:schemeClr val="tx1"/>
                </a:solidFill>
              </a:rPr>
              <a:t> </a:t>
            </a:r>
            <a:r>
              <a:rPr lang="fr-CA" sz="5400" b="1" dirty="0" err="1" smtClean="0">
                <a:solidFill>
                  <a:schemeClr val="tx1"/>
                </a:solidFill>
              </a:rPr>
              <a:t>vår</a:t>
            </a:r>
            <a:r>
              <a:rPr lang="fr-CA" sz="5400" b="1" dirty="0" smtClean="0">
                <a:solidFill>
                  <a:schemeClr val="tx1"/>
                </a:solidFill>
              </a:rPr>
              <a:t> </a:t>
            </a:r>
            <a:r>
              <a:rPr lang="fr-CA" sz="5400" b="1" dirty="0" err="1" smtClean="0">
                <a:solidFill>
                  <a:schemeClr val="tx1"/>
                </a:solidFill>
              </a:rPr>
              <a:t>klubb</a:t>
            </a:r>
            <a:r>
              <a:rPr lang="fr-CA" sz="5400" b="1" dirty="0" smtClean="0">
                <a:solidFill>
                  <a:schemeClr val="tx1"/>
                </a:solidFill>
              </a:rPr>
              <a:t>?</a:t>
            </a:r>
            <a:endParaRPr lang="fr-CA" sz="54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CBB81-8F4B-4A8A-A47E-D59229A99842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C1F6B-5152-4B0F-9AAE-D45C7590C9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762000" y="3352800"/>
            <a:ext cx="7696200" cy="2667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Gir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vi god </a:t>
            </a: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merverdi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medlemmene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b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CA" sz="144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HaR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VI ET GODT PRODUKT?</a:t>
            </a:r>
          </a:p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CA" sz="4000" b="1" cap="al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762000" y="4114800"/>
            <a:ext cx="8382000" cy="914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CA" sz="4000" b="1" cap="al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609600" y="723900"/>
            <a:ext cx="8229600" cy="1143000"/>
          </a:xfrm>
        </p:spPr>
        <p:txBody>
          <a:bodyPr/>
          <a:lstStyle/>
          <a:p>
            <a:r>
              <a:rPr lang="nb-NO" b="1" i="1" dirty="0" smtClean="0"/>
              <a:t>Hva </a:t>
            </a:r>
            <a:r>
              <a:rPr lang="nb-NO" b="1" i="1" u="sng" dirty="0" smtClean="0"/>
              <a:t>ER</a:t>
            </a:r>
            <a:r>
              <a:rPr lang="nb-NO" b="1" i="1" dirty="0" smtClean="0"/>
              <a:t> en «Rotaryklubb»?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2028189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1" dirty="0"/>
              <a:t>PURPOSES OF A ROTARY CLUB</a:t>
            </a:r>
          </a:p>
          <a:p>
            <a:pPr marL="0" indent="0">
              <a:buNone/>
            </a:pPr>
            <a:r>
              <a:rPr lang="en-US" i="1" dirty="0"/>
              <a:t>The purposes of </a:t>
            </a:r>
            <a:r>
              <a:rPr lang="en-US" i="1" dirty="0" smtClean="0"/>
              <a:t>a </a:t>
            </a:r>
            <a:r>
              <a:rPr lang="en-US" i="1" dirty="0"/>
              <a:t>club are to </a:t>
            </a:r>
            <a:r>
              <a:rPr lang="en-US" b="1" i="1" dirty="0"/>
              <a:t>pursue the Object of Rotary</a:t>
            </a:r>
            <a:r>
              <a:rPr lang="en-US" i="1" dirty="0"/>
              <a:t>, </a:t>
            </a:r>
            <a:r>
              <a:rPr lang="en-US" b="1" i="1" dirty="0"/>
              <a:t>carry out</a:t>
            </a:r>
            <a:r>
              <a:rPr lang="en-US" i="1" dirty="0"/>
              <a:t> </a:t>
            </a:r>
            <a:r>
              <a:rPr lang="en-US" i="1" dirty="0" smtClean="0"/>
              <a:t>successful </a:t>
            </a:r>
            <a:r>
              <a:rPr lang="en-US" b="1" i="1" dirty="0" smtClean="0"/>
              <a:t>service </a:t>
            </a:r>
            <a:r>
              <a:rPr lang="en-US" b="1" i="1" dirty="0"/>
              <a:t>projects based on the Five Avenues of Service</a:t>
            </a:r>
            <a:r>
              <a:rPr lang="en-US" i="1" dirty="0"/>
              <a:t>, contribute to the </a:t>
            </a:r>
            <a:r>
              <a:rPr lang="en-US" i="1" dirty="0" smtClean="0"/>
              <a:t>advancement of </a:t>
            </a:r>
            <a:r>
              <a:rPr lang="en-US" i="1" dirty="0"/>
              <a:t>Rotary by </a:t>
            </a:r>
            <a:r>
              <a:rPr lang="en-US" b="1" i="1" dirty="0"/>
              <a:t>strengthening membership</a:t>
            </a:r>
            <a:r>
              <a:rPr lang="en-US" i="1" dirty="0"/>
              <a:t>, </a:t>
            </a:r>
            <a:r>
              <a:rPr lang="en-US" b="1" i="1" dirty="0"/>
              <a:t>support The Rotary </a:t>
            </a:r>
            <a:r>
              <a:rPr lang="en-US" b="1" i="1" dirty="0" smtClean="0"/>
              <a:t>Foundation</a:t>
            </a:r>
            <a:r>
              <a:rPr lang="en-US" i="1" dirty="0" smtClean="0"/>
              <a:t>, and </a:t>
            </a:r>
            <a:r>
              <a:rPr lang="en-US" b="1" i="1" dirty="0"/>
              <a:t>develop leaders</a:t>
            </a:r>
            <a:r>
              <a:rPr lang="en-US" i="1" dirty="0"/>
              <a:t> beyond the club level. </a:t>
            </a:r>
            <a:endParaRPr lang="nb-NO" i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36B89-DF07-48CC-9B78-9606F7F919E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FE44-4620-4722-B76A-3CA678B235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7" descr="RotaryMBS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636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36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Måling</a:t>
            </a:r>
            <a:r>
              <a:rPr lang="en-US" b="1" dirty="0" smtClean="0"/>
              <a:t> av </a:t>
            </a:r>
            <a:r>
              <a:rPr lang="en-US" b="1" dirty="0" err="1" smtClean="0"/>
              <a:t>verdikvotienten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600" b="1" dirty="0" err="1" smtClean="0"/>
              <a:t>Fremmøte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deltakelse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prosjekter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aktiviteter</a:t>
            </a:r>
            <a:r>
              <a:rPr lang="en-US" sz="3600" b="1" dirty="0" smtClean="0"/>
              <a:t>: </a:t>
            </a:r>
            <a:r>
              <a:rPr lang="en-US" sz="3600" dirty="0" smtClean="0"/>
              <a:t> </a:t>
            </a:r>
          </a:p>
          <a:p>
            <a:pPr lvl="1" eaLnBrk="1" hangingPunct="1"/>
            <a:r>
              <a:rPr lang="en-US" dirty="0" smtClean="0"/>
              <a:t>70%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, “ Vi </a:t>
            </a:r>
            <a:r>
              <a:rPr lang="en-US" dirty="0" err="1" smtClean="0"/>
              <a:t>gjør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bra!”</a:t>
            </a:r>
          </a:p>
          <a:p>
            <a:pPr lvl="1" eaLnBrk="1" hangingPunct="1"/>
            <a:r>
              <a:rPr lang="en-US" dirty="0" smtClean="0"/>
              <a:t>50% 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mindre</a:t>
            </a:r>
            <a:r>
              <a:rPr lang="en-US" dirty="0" smtClean="0"/>
              <a:t>, “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gjør</a:t>
            </a:r>
            <a:r>
              <a:rPr lang="en-US" dirty="0" smtClean="0"/>
              <a:t> at </a:t>
            </a:r>
            <a:r>
              <a:rPr lang="en-US" dirty="0" err="1" smtClean="0"/>
              <a:t>så</a:t>
            </a:r>
            <a:r>
              <a:rPr lang="en-US" dirty="0" smtClean="0"/>
              <a:t> mange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møter</a:t>
            </a:r>
            <a:r>
              <a:rPr lang="en-US" dirty="0" smtClean="0"/>
              <a:t>?”</a:t>
            </a:r>
          </a:p>
          <a:p>
            <a:pPr lvl="1" eaLnBrk="1" hangingPunct="1"/>
            <a:endParaRPr lang="en-US" sz="800" dirty="0" smtClean="0"/>
          </a:p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VIKTIG: </a:t>
            </a:r>
            <a:r>
              <a:rPr lang="en-US" sz="2800" b="1" i="1" dirty="0" smtClean="0">
                <a:solidFill>
                  <a:srgbClr val="0070C0"/>
                </a:solidFill>
              </a:rPr>
              <a:t> “</a:t>
            </a:r>
            <a:r>
              <a:rPr lang="en-US" sz="2800" b="1" i="1" dirty="0" err="1" smtClean="0">
                <a:solidFill>
                  <a:srgbClr val="0070C0"/>
                </a:solidFill>
              </a:rPr>
              <a:t>Fremmøteprosenten</a:t>
            </a:r>
            <a:r>
              <a:rPr lang="en-US" sz="2800" b="1" i="1" dirty="0" smtClean="0">
                <a:solidFill>
                  <a:srgbClr val="0070C0"/>
                </a:solidFill>
              </a:rPr>
              <a:t>”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kan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hjelpe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til</a:t>
            </a:r>
            <a:r>
              <a:rPr lang="en-US" sz="2800" b="1" i="1" dirty="0" smtClean="0">
                <a:solidFill>
                  <a:srgbClr val="0070C0"/>
                </a:solidFill>
              </a:rPr>
              <a:t> med å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måle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verdikvotienten</a:t>
            </a:r>
            <a:r>
              <a:rPr lang="en-US" sz="2800" b="1" i="1" dirty="0" smtClean="0">
                <a:solidFill>
                  <a:srgbClr val="0070C0"/>
                </a:solidFill>
              </a:rPr>
              <a:t> for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klubben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vår</a:t>
            </a:r>
            <a:r>
              <a:rPr lang="en-US" sz="2800" b="1" i="1" dirty="0" smtClean="0">
                <a:solidFill>
                  <a:srgbClr val="0070C0"/>
                </a:solidFill>
              </a:rPr>
              <a:t>.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Følg</a:t>
            </a:r>
            <a:r>
              <a:rPr lang="en-US" sz="2800" b="1" i="1" dirty="0" smtClean="0">
                <a:solidFill>
                  <a:srgbClr val="0070C0"/>
                </a:solidFill>
              </a:rPr>
              <a:t> den, men vi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bør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ikke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tvinge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medlemmer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til</a:t>
            </a:r>
            <a:r>
              <a:rPr lang="en-US" sz="2800" b="1" i="1" dirty="0" smtClean="0">
                <a:solidFill>
                  <a:srgbClr val="0070C0"/>
                </a:solidFill>
              </a:rPr>
              <a:t> å delta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på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noe</a:t>
            </a:r>
            <a:r>
              <a:rPr lang="en-US" sz="2800" b="1" i="1" dirty="0" smtClean="0">
                <a:solidFill>
                  <a:srgbClr val="0070C0"/>
                </a:solidFill>
              </a:rPr>
              <a:t> de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ikke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ser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noen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verdi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</a:t>
            </a:r>
            <a:r>
              <a:rPr lang="en-US" sz="2800" b="1" i="1" dirty="0" smtClean="0">
                <a:solidFill>
                  <a:srgbClr val="0070C0"/>
                </a:solidFill>
              </a:rPr>
              <a:t> – de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kan</a:t>
            </a:r>
            <a:r>
              <a:rPr lang="en-US" sz="2800" b="1" i="1" dirty="0" smtClean="0">
                <a:solidFill>
                  <a:srgbClr val="0070C0"/>
                </a:solidFill>
              </a:rPr>
              <a:t> like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gjerne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slutte</a:t>
            </a:r>
            <a:r>
              <a:rPr lang="en-US" sz="2800" b="1" i="1" dirty="0" smtClean="0">
                <a:solidFill>
                  <a:srgbClr val="0070C0"/>
                </a:solidFill>
              </a:rPr>
              <a:t>. </a:t>
            </a:r>
            <a:br>
              <a:rPr lang="en-US" sz="2800" b="1" i="1" dirty="0" smtClean="0">
                <a:solidFill>
                  <a:srgbClr val="0070C0"/>
                </a:solidFill>
              </a:rPr>
            </a:br>
            <a:r>
              <a:rPr lang="en-US" sz="2800" b="1" i="1" u="sng" dirty="0" err="1" smtClean="0">
                <a:solidFill>
                  <a:srgbClr val="0070C0"/>
                </a:solidFill>
              </a:rPr>
              <a:t>Skap</a:t>
            </a:r>
            <a:r>
              <a:rPr lang="en-US" sz="2800" b="1" i="1" u="sng" dirty="0" smtClean="0">
                <a:solidFill>
                  <a:srgbClr val="0070C0"/>
                </a:solidFill>
              </a:rPr>
              <a:t> (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mer</a:t>
            </a:r>
            <a:r>
              <a:rPr lang="en-US" sz="2800" b="1" i="1" u="sng" dirty="0" smtClean="0">
                <a:solidFill>
                  <a:srgbClr val="0070C0"/>
                </a:solidFill>
              </a:rPr>
              <a:t>)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verdi</a:t>
            </a:r>
            <a:r>
              <a:rPr lang="en-US" sz="2800" b="1" i="1" u="sng" dirty="0" smtClean="0">
                <a:solidFill>
                  <a:srgbClr val="0070C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først</a:t>
            </a:r>
            <a:r>
              <a:rPr lang="en-US" sz="2800" b="1" i="1" u="sng" dirty="0" smtClean="0">
                <a:solidFill>
                  <a:srgbClr val="0070C0"/>
                </a:solidFill>
              </a:rPr>
              <a:t>!</a:t>
            </a:r>
            <a:br>
              <a:rPr lang="en-US" sz="2800" b="1" i="1" u="sng" dirty="0" smtClean="0">
                <a:solidFill>
                  <a:srgbClr val="0070C0"/>
                </a:solidFill>
              </a:rPr>
            </a:br>
            <a:endParaRPr lang="en-US" sz="2800" b="1" i="1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Distriktets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klubb</a:t>
            </a:r>
            <a:r>
              <a:rPr lang="en-US" sz="2400" b="1" i="1" dirty="0" smtClean="0">
                <a:solidFill>
                  <a:srgbClr val="0070C0"/>
                </a:solidFill>
              </a:rPr>
              <a:t>- og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medlemsutviklingskomité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kan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ikke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følge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en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klubbs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fremmøte</a:t>
            </a:r>
            <a:r>
              <a:rPr lang="en-US" sz="2400" b="1" i="1" dirty="0" smtClean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5AA2B-BB2F-45EA-9FBF-1F6379ECC87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DCDB3-9CE6-4CE4-A116-22A4057926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Andre </a:t>
            </a:r>
            <a:r>
              <a:rPr lang="en-US" b="1" dirty="0" err="1" smtClean="0"/>
              <a:t>verdiindikatorer</a:t>
            </a:r>
            <a:endParaRPr lang="en-US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550" indent="0" eaLnBrk="1" hangingPunct="1">
              <a:buNone/>
            </a:pPr>
            <a:r>
              <a:rPr lang="en-US" sz="4400" b="1" dirty="0" err="1" smtClean="0"/>
              <a:t>Beholde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medlemmer</a:t>
            </a:r>
            <a:r>
              <a:rPr lang="en-US" b="1" dirty="0" smtClean="0"/>
              <a:t> </a:t>
            </a:r>
            <a:r>
              <a:rPr lang="en-US" dirty="0" smtClean="0"/>
              <a:t> </a:t>
            </a:r>
          </a:p>
          <a:p>
            <a:pPr marL="82550" indent="0" eaLnBrk="1" hangingPunct="1">
              <a:buNone/>
            </a:pPr>
            <a:r>
              <a:rPr lang="en-US" dirty="0" err="1" smtClean="0"/>
              <a:t>Levende</a:t>
            </a:r>
            <a:r>
              <a:rPr lang="en-US" dirty="0" smtClean="0"/>
              <a:t>/</a:t>
            </a:r>
            <a:r>
              <a:rPr lang="en-US" dirty="0" err="1" smtClean="0"/>
              <a:t>engasjerte</a:t>
            </a:r>
            <a:r>
              <a:rPr lang="en-US" dirty="0" smtClean="0"/>
              <a:t> </a:t>
            </a:r>
            <a:r>
              <a:rPr lang="en-US" dirty="0" err="1" smtClean="0"/>
              <a:t>klubber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Følger</a:t>
            </a:r>
            <a:r>
              <a:rPr lang="en-US" dirty="0" smtClean="0"/>
              <a:t> sine tap av </a:t>
            </a:r>
            <a:r>
              <a:rPr lang="en-US" dirty="0" err="1" smtClean="0"/>
              <a:t>medlemmer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Finner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de </a:t>
            </a:r>
            <a:r>
              <a:rPr lang="en-US" dirty="0" err="1" smtClean="0"/>
              <a:t>egentlige</a:t>
            </a:r>
            <a:r>
              <a:rPr lang="en-US" dirty="0" smtClean="0"/>
              <a:t> </a:t>
            </a:r>
            <a:r>
              <a:rPr lang="en-US" dirty="0" err="1" smtClean="0"/>
              <a:t>årsakene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medlemmene</a:t>
            </a:r>
            <a:r>
              <a:rPr lang="en-US" dirty="0" smtClean="0"/>
              <a:t> </a:t>
            </a:r>
            <a:r>
              <a:rPr lang="en-US" dirty="0" err="1" smtClean="0"/>
              <a:t>slutter</a:t>
            </a:r>
            <a:endParaRPr lang="en-US" dirty="0" smtClean="0"/>
          </a:p>
          <a:p>
            <a:pPr lvl="1" eaLnBrk="1" hangingPunct="1"/>
            <a:r>
              <a:rPr lang="en-US" dirty="0" smtClean="0"/>
              <a:t>og </a:t>
            </a:r>
            <a:r>
              <a:rPr lang="en-US" dirty="0" err="1" smtClean="0"/>
              <a:t>løser</a:t>
            </a:r>
            <a:r>
              <a:rPr lang="en-US" dirty="0" smtClean="0"/>
              <a:t>  </a:t>
            </a:r>
            <a:r>
              <a:rPr lang="en-US" dirty="0" err="1" smtClean="0"/>
              <a:t>problemet</a:t>
            </a:r>
            <a:r>
              <a:rPr lang="en-US" dirty="0" smtClean="0"/>
              <a:t> / -</a:t>
            </a:r>
            <a:r>
              <a:rPr lang="en-US" dirty="0" err="1" smtClean="0"/>
              <a:t>ene</a:t>
            </a:r>
            <a:endParaRPr lang="en-US" dirty="0" smtClean="0"/>
          </a:p>
          <a:p>
            <a:r>
              <a:rPr lang="en-US" b="1" i="1" dirty="0" err="1" smtClean="0"/>
              <a:t>Følg</a:t>
            </a:r>
            <a:r>
              <a:rPr lang="en-US" b="1" i="1" dirty="0" smtClean="0"/>
              <a:t> </a:t>
            </a:r>
            <a:r>
              <a:rPr lang="en-US" b="1" i="1" dirty="0" err="1" smtClean="0"/>
              <a:t>tapet</a:t>
            </a:r>
            <a:r>
              <a:rPr lang="en-US" b="1" i="1" dirty="0" smtClean="0"/>
              <a:t> av </a:t>
            </a:r>
            <a:r>
              <a:rPr lang="en-US" b="1" i="1" dirty="0" err="1" smtClean="0"/>
              <a:t>medlemmer</a:t>
            </a:r>
            <a:r>
              <a:rPr lang="en-US" b="1" i="1" dirty="0" smtClean="0"/>
              <a:t> over </a:t>
            </a:r>
            <a:r>
              <a:rPr lang="en-US" b="1" i="1" dirty="0" err="1" smtClean="0"/>
              <a:t>tid</a:t>
            </a:r>
            <a:r>
              <a:rPr lang="en-US" b="1" i="1" dirty="0" smtClean="0"/>
              <a:t> – og </a:t>
            </a:r>
            <a:r>
              <a:rPr lang="en-US" b="1" i="1" dirty="0" err="1" smtClean="0"/>
              <a:t>årsaken</a:t>
            </a:r>
            <a:r>
              <a:rPr lang="en-US" b="1" i="1" dirty="0" smtClean="0"/>
              <a:t> </a:t>
            </a:r>
            <a:r>
              <a:rPr lang="en-US" b="1" i="1" dirty="0" err="1" smtClean="0"/>
              <a:t>til</a:t>
            </a:r>
            <a:r>
              <a:rPr lang="en-US" b="1" i="1" dirty="0" smtClean="0"/>
              <a:t> at </a:t>
            </a:r>
            <a:r>
              <a:rPr lang="en-US" b="1" i="1" dirty="0" err="1" smtClean="0"/>
              <a:t>medlemmene</a:t>
            </a:r>
            <a:r>
              <a:rPr lang="en-US" b="1" i="1" dirty="0" smtClean="0"/>
              <a:t> </a:t>
            </a:r>
            <a:r>
              <a:rPr lang="en-US" b="1" i="1" dirty="0" err="1" smtClean="0"/>
              <a:t>slutter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som</a:t>
            </a:r>
            <a:r>
              <a:rPr lang="en-US" b="1" i="1" dirty="0" smtClean="0"/>
              <a:t> </a:t>
            </a:r>
            <a:r>
              <a:rPr lang="en-US" b="1" i="1" dirty="0" err="1" smtClean="0"/>
              <a:t>en</a:t>
            </a:r>
            <a:r>
              <a:rPr lang="en-US" b="1" i="1" dirty="0" smtClean="0"/>
              <a:t> </a:t>
            </a:r>
            <a:r>
              <a:rPr lang="en-US" b="1" i="1" dirty="0" err="1" smtClean="0"/>
              <a:t>annen</a:t>
            </a:r>
            <a:r>
              <a:rPr lang="en-US" b="1" i="1" dirty="0"/>
              <a:t> </a:t>
            </a:r>
            <a:r>
              <a:rPr lang="en-US" b="1" i="1" dirty="0" err="1" smtClean="0"/>
              <a:t>verdiindikator</a:t>
            </a:r>
            <a:r>
              <a:rPr lang="en-US" b="1" i="1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55396-DEED-43FC-A9DD-0004F5F0D03B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3284-F4B5-4B27-A6BF-798E77CC6F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Flere</a:t>
            </a:r>
            <a:r>
              <a:rPr lang="en-US" b="1" dirty="0" smtClean="0"/>
              <a:t> </a:t>
            </a:r>
            <a:r>
              <a:rPr lang="en-US" b="1" dirty="0" err="1" smtClean="0"/>
              <a:t>verdiindikatorer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08900" cy="4800600"/>
          </a:xfrm>
        </p:spPr>
        <p:txBody>
          <a:bodyPr>
            <a:normAutofit fontScale="925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Hjemmeside</a:t>
            </a:r>
            <a:r>
              <a:rPr lang="en-US" b="1" dirty="0" smtClean="0"/>
              <a:t> / Facebook</a:t>
            </a:r>
            <a:r>
              <a:rPr lang="en-US" dirty="0" smtClean="0"/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Vårt</a:t>
            </a:r>
            <a:r>
              <a:rPr lang="en-US" sz="2800" dirty="0" smtClean="0"/>
              <a:t> “</a:t>
            </a:r>
            <a:r>
              <a:rPr lang="en-US" sz="2800" dirty="0" err="1" smtClean="0"/>
              <a:t>vindu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verden</a:t>
            </a:r>
            <a:r>
              <a:rPr lang="en-US" sz="2800" dirty="0" smtClean="0"/>
              <a:t>”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Dersom</a:t>
            </a:r>
            <a:r>
              <a:rPr lang="en-US" sz="2800" dirty="0" smtClean="0"/>
              <a:t> den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oppdatert</a:t>
            </a:r>
            <a:r>
              <a:rPr lang="en-US" sz="2800" dirty="0" smtClean="0"/>
              <a:t>, med “</a:t>
            </a:r>
            <a:r>
              <a:rPr lang="en-US" sz="2800" dirty="0" err="1" smtClean="0"/>
              <a:t>actionbilder</a:t>
            </a:r>
            <a:r>
              <a:rPr lang="en-US" sz="2800" dirty="0" smtClean="0"/>
              <a:t>” av </a:t>
            </a:r>
            <a:r>
              <a:rPr lang="en-US" sz="2800" dirty="0" err="1" smtClean="0"/>
              <a:t>serviceprosjekter</a:t>
            </a:r>
            <a:r>
              <a:rPr lang="en-US" sz="2800" dirty="0" smtClean="0"/>
              <a:t>; vi </a:t>
            </a:r>
            <a:r>
              <a:rPr lang="en-US" sz="2800" dirty="0" err="1" smtClean="0"/>
              <a:t>gjør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 bra!</a:t>
            </a:r>
            <a:endParaRPr lang="en-US" sz="2800" u="sng" dirty="0" smtClean="0"/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dirty="0" smtClean="0"/>
              <a:t>Men, </a:t>
            </a:r>
            <a:r>
              <a:rPr lang="en-US" dirty="0" err="1" smtClean="0"/>
              <a:t>dersom</a:t>
            </a:r>
            <a:r>
              <a:rPr lang="en-US" dirty="0" smtClean="0"/>
              <a:t> den </a:t>
            </a:r>
            <a:r>
              <a:rPr lang="en-US" dirty="0" err="1" smtClean="0"/>
              <a:t>siste</a:t>
            </a:r>
            <a:r>
              <a:rPr lang="en-US" dirty="0" smtClean="0"/>
              <a:t> </a:t>
            </a:r>
            <a:r>
              <a:rPr lang="en-US" dirty="0" err="1" smtClean="0"/>
              <a:t>oppdateringen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for 1-2 </a:t>
            </a:r>
            <a:r>
              <a:rPr lang="en-US" dirty="0" err="1" smtClean="0"/>
              <a:t>år</a:t>
            </a:r>
            <a:r>
              <a:rPr lang="en-US" dirty="0" smtClean="0"/>
              <a:t> </a:t>
            </a:r>
            <a:r>
              <a:rPr lang="en-US" dirty="0" err="1" smtClean="0"/>
              <a:t>siden</a:t>
            </a:r>
            <a:r>
              <a:rPr lang="en-US" dirty="0" smtClean="0"/>
              <a:t>, og den </a:t>
            </a:r>
            <a:r>
              <a:rPr lang="en-US" dirty="0" err="1" smtClean="0"/>
              <a:t>besto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r>
              <a:rPr lang="en-US" dirty="0" smtClean="0"/>
              <a:t> av </a:t>
            </a:r>
            <a:r>
              <a:rPr lang="en-US" dirty="0" err="1" smtClean="0"/>
              <a:t>tekst</a:t>
            </a:r>
            <a:r>
              <a:rPr lang="en-US" dirty="0" smtClean="0"/>
              <a:t> og </a:t>
            </a:r>
            <a:r>
              <a:rPr lang="en-US" dirty="0" err="1" smtClean="0"/>
              <a:t>utdaterte</a:t>
            </a:r>
            <a:r>
              <a:rPr lang="en-US" dirty="0" smtClean="0"/>
              <a:t> linker:  </a:t>
            </a:r>
          </a:p>
          <a:p>
            <a:pPr marL="612648" lvl="2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sz="3200" b="1" dirty="0" err="1" smtClean="0">
                <a:solidFill>
                  <a:srgbClr val="0070C0"/>
                </a:solidFill>
              </a:rPr>
              <a:t>Nåværende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medlemmer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være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flaue</a:t>
            </a:r>
            <a:r>
              <a:rPr lang="en-US" sz="3200" b="1" dirty="0" smtClean="0">
                <a:solidFill>
                  <a:srgbClr val="0070C0"/>
                </a:solidFill>
              </a:rPr>
              <a:t> av </a:t>
            </a:r>
            <a:r>
              <a:rPr lang="en-US" sz="3200" b="1" dirty="0" err="1" smtClean="0">
                <a:solidFill>
                  <a:srgbClr val="0070C0"/>
                </a:solidFill>
              </a:rPr>
              <a:t>klubben</a:t>
            </a:r>
            <a:r>
              <a:rPr lang="en-US" sz="3200" b="1" dirty="0" smtClean="0">
                <a:solidFill>
                  <a:srgbClr val="0070C0"/>
                </a:solidFill>
              </a:rPr>
              <a:t>/</a:t>
            </a:r>
            <a:r>
              <a:rPr lang="en-US" sz="3200" b="1" dirty="0" err="1" smtClean="0">
                <a:solidFill>
                  <a:srgbClr val="0070C0"/>
                </a:solidFill>
              </a:rPr>
              <a:t>bli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assosiert</a:t>
            </a:r>
            <a:r>
              <a:rPr lang="en-US" sz="3200" b="1" dirty="0" smtClean="0">
                <a:solidFill>
                  <a:srgbClr val="0070C0"/>
                </a:solidFill>
              </a:rPr>
              <a:t> med </a:t>
            </a:r>
            <a:r>
              <a:rPr lang="en-US" sz="3200" b="1" dirty="0" err="1" smtClean="0">
                <a:solidFill>
                  <a:srgbClr val="0070C0"/>
                </a:solidFill>
              </a:rPr>
              <a:t>klubben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612648" lvl="2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sz="3200" b="1" dirty="0" err="1" smtClean="0">
                <a:solidFill>
                  <a:srgbClr val="0070C0"/>
                </a:solidFill>
              </a:rPr>
              <a:t>Potensielle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medlemmer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tenke</a:t>
            </a:r>
            <a:r>
              <a:rPr lang="en-US" sz="3200" b="1" dirty="0" smtClean="0">
                <a:solidFill>
                  <a:srgbClr val="0070C0"/>
                </a:solidFill>
              </a:rPr>
              <a:t> – og </a:t>
            </a:r>
            <a:r>
              <a:rPr lang="en-US" sz="3200" b="1" dirty="0" err="1" smtClean="0">
                <a:solidFill>
                  <a:srgbClr val="0070C0"/>
                </a:solidFill>
              </a:rPr>
              <a:t>si</a:t>
            </a:r>
            <a:r>
              <a:rPr lang="en-US" sz="3200" b="1" dirty="0" smtClean="0">
                <a:solidFill>
                  <a:srgbClr val="0070C0"/>
                </a:solidFill>
              </a:rPr>
              <a:t>: “</a:t>
            </a:r>
            <a:r>
              <a:rPr lang="en-US" sz="3200" b="1" dirty="0" err="1" smtClean="0">
                <a:solidFill>
                  <a:srgbClr val="0070C0"/>
                </a:solidFill>
              </a:rPr>
              <a:t>Ehhh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hvorfor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skulle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jeg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medlem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</a:rPr>
              <a:t> den </a:t>
            </a:r>
            <a:r>
              <a:rPr lang="en-US" sz="3200" b="1" dirty="0" err="1" smtClean="0">
                <a:solidFill>
                  <a:srgbClr val="0070C0"/>
                </a:solidFill>
              </a:rPr>
              <a:t>klubben</a:t>
            </a:r>
            <a:r>
              <a:rPr lang="en-US" sz="3200" b="1" dirty="0" smtClean="0">
                <a:solidFill>
                  <a:srgbClr val="0070C0"/>
                </a:solidFill>
              </a:rPr>
              <a:t>?”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u="sng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u="sng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BF089-1D52-48D8-AFC4-59EF6654D881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836AC-B6BB-4093-9EB7-0525814D449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	</a:t>
            </a:r>
            <a:r>
              <a:rPr lang="en-CA" b="1" dirty="0" err="1" smtClean="0"/>
              <a:t>Vårt</a:t>
            </a:r>
            <a:r>
              <a:rPr lang="en-CA" b="1" dirty="0" smtClean="0"/>
              <a:t> “</a:t>
            </a:r>
            <a:r>
              <a:rPr lang="en-CA" b="1" dirty="0" err="1" smtClean="0"/>
              <a:t>produkt</a:t>
            </a:r>
            <a:r>
              <a:rPr lang="en-CA" b="1" dirty="0" smtClean="0"/>
              <a:t>”</a:t>
            </a:r>
            <a:endParaRPr lang="fr-CA" b="1" dirty="0"/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b="1" dirty="0" err="1" smtClean="0"/>
              <a:t>Gir</a:t>
            </a:r>
            <a:r>
              <a:rPr lang="en-CA" b="1" dirty="0" smtClean="0"/>
              <a:t> </a:t>
            </a:r>
            <a:r>
              <a:rPr lang="en-CA" b="1" dirty="0" err="1" smtClean="0"/>
              <a:t>vår</a:t>
            </a:r>
            <a:r>
              <a:rPr lang="en-CA" b="1" dirty="0" smtClean="0"/>
              <a:t> </a:t>
            </a:r>
            <a:r>
              <a:rPr lang="en-CA" b="1" dirty="0" err="1" smtClean="0"/>
              <a:t>klubb</a:t>
            </a:r>
            <a:r>
              <a:rPr lang="en-CA" b="1" dirty="0" smtClean="0"/>
              <a:t> “</a:t>
            </a:r>
            <a:r>
              <a:rPr lang="en-CA" b="1" dirty="0" err="1" smtClean="0"/>
              <a:t>næring</a:t>
            </a:r>
            <a:r>
              <a:rPr lang="en-CA" b="1" dirty="0" smtClean="0"/>
              <a:t>” </a:t>
            </a:r>
            <a:r>
              <a:rPr lang="en-CA" b="1" dirty="0" err="1" smtClean="0"/>
              <a:t>til</a:t>
            </a:r>
            <a:r>
              <a:rPr lang="en-CA" b="1" dirty="0" smtClean="0"/>
              <a:t> </a:t>
            </a:r>
            <a:br>
              <a:rPr lang="en-CA" b="1" dirty="0" smtClean="0"/>
            </a:br>
            <a:r>
              <a:rPr lang="en-CA" b="1" dirty="0" err="1" smtClean="0"/>
              <a:t>medlemmene</a:t>
            </a:r>
            <a:r>
              <a:rPr lang="en-CA" b="1" dirty="0" smtClean="0"/>
              <a:t>?</a:t>
            </a:r>
            <a:br>
              <a:rPr lang="en-CA" b="1" dirty="0" smtClean="0"/>
            </a:br>
            <a:endParaRPr lang="en-CA" b="1" dirty="0" smtClean="0"/>
          </a:p>
          <a:p>
            <a:pPr eaLnBrk="1" hangingPunct="1"/>
            <a:r>
              <a:rPr lang="en-CA" b="1" dirty="0" err="1" smtClean="0"/>
              <a:t>Har</a:t>
            </a:r>
            <a:r>
              <a:rPr lang="en-CA" b="1" dirty="0" smtClean="0"/>
              <a:t> </a:t>
            </a:r>
            <a:r>
              <a:rPr lang="en-CA" b="1" dirty="0" err="1" smtClean="0"/>
              <a:t>klubben</a:t>
            </a:r>
            <a:r>
              <a:rPr lang="en-CA" b="1" dirty="0" smtClean="0"/>
              <a:t> </a:t>
            </a:r>
            <a:r>
              <a:rPr lang="en-CA" b="1" dirty="0" err="1" smtClean="0"/>
              <a:t>interessante</a:t>
            </a:r>
            <a:r>
              <a:rPr lang="en-CA" b="1" dirty="0" smtClean="0"/>
              <a:t>,</a:t>
            </a:r>
            <a:br>
              <a:rPr lang="en-CA" b="1" dirty="0" smtClean="0"/>
            </a:br>
            <a:r>
              <a:rPr lang="en-CA" b="1" dirty="0" err="1" smtClean="0"/>
              <a:t>eller</a:t>
            </a:r>
            <a:r>
              <a:rPr lang="en-CA" b="1" dirty="0" smtClean="0"/>
              <a:t> </a:t>
            </a:r>
            <a:r>
              <a:rPr lang="en-CA" b="1" dirty="0" err="1" smtClean="0"/>
              <a:t>kjedelige</a:t>
            </a:r>
            <a:r>
              <a:rPr lang="en-CA" b="1" dirty="0" smtClean="0"/>
              <a:t> </a:t>
            </a:r>
            <a:r>
              <a:rPr lang="en-CA" b="1" dirty="0" err="1" smtClean="0"/>
              <a:t>ukentlige</a:t>
            </a:r>
            <a:r>
              <a:rPr lang="en-CA" b="1" dirty="0" smtClean="0"/>
              <a:t> </a:t>
            </a:r>
            <a:br>
              <a:rPr lang="en-CA" b="1" dirty="0" smtClean="0"/>
            </a:br>
            <a:r>
              <a:rPr lang="en-CA" b="1" dirty="0" smtClean="0"/>
              <a:t>program?</a:t>
            </a:r>
          </a:p>
          <a:p>
            <a:pPr eaLnBrk="1" hangingPunct="1"/>
            <a:endParaRPr lang="en-CA" sz="1000" b="1" dirty="0" smtClean="0"/>
          </a:p>
          <a:p>
            <a:pPr eaLnBrk="1" hangingPunct="1"/>
            <a:r>
              <a:rPr lang="en-CA" b="1" dirty="0" err="1" smtClean="0"/>
              <a:t>Gjør</a:t>
            </a:r>
            <a:r>
              <a:rPr lang="en-CA" b="1" dirty="0" smtClean="0"/>
              <a:t> vi </a:t>
            </a:r>
            <a:r>
              <a:rPr lang="en-CA" b="1" dirty="0" err="1" smtClean="0"/>
              <a:t>det</a:t>
            </a:r>
            <a:r>
              <a:rPr lang="en-CA" b="1" dirty="0" smtClean="0"/>
              <a:t> </a:t>
            </a:r>
            <a:r>
              <a:rPr lang="en-CA" b="1" dirty="0" err="1" smtClean="0"/>
              <a:t>samme</a:t>
            </a:r>
            <a:r>
              <a:rPr lang="en-CA" b="1" dirty="0" smtClean="0"/>
              <a:t> / </a:t>
            </a:r>
            <a:r>
              <a:rPr lang="en-CA" b="1" dirty="0" err="1" smtClean="0"/>
              <a:t>har</a:t>
            </a:r>
            <a:r>
              <a:rPr lang="en-CA" b="1" dirty="0" smtClean="0"/>
              <a:t> vi </a:t>
            </a:r>
            <a:br>
              <a:rPr lang="en-CA" b="1" dirty="0" smtClean="0"/>
            </a:br>
            <a:r>
              <a:rPr lang="en-CA" b="1" dirty="0" smtClean="0"/>
              <a:t>de </a:t>
            </a:r>
            <a:r>
              <a:rPr lang="en-CA" b="1" dirty="0" err="1" smtClean="0"/>
              <a:t>samme</a:t>
            </a:r>
            <a:r>
              <a:rPr lang="en-CA" b="1" dirty="0" smtClean="0"/>
              <a:t> </a:t>
            </a:r>
            <a:r>
              <a:rPr lang="en-CA" b="1" dirty="0" err="1" smtClean="0"/>
              <a:t>rutinene</a:t>
            </a:r>
            <a:r>
              <a:rPr lang="en-CA" b="1" dirty="0" smtClean="0"/>
              <a:t> </a:t>
            </a:r>
            <a:r>
              <a:rPr lang="en-CA" b="1" dirty="0" err="1" smtClean="0"/>
              <a:t>uke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err="1" smtClean="0"/>
              <a:t>etter</a:t>
            </a:r>
            <a:r>
              <a:rPr lang="en-CA" b="1" dirty="0" smtClean="0"/>
              <a:t> </a:t>
            </a:r>
            <a:r>
              <a:rPr lang="en-CA" b="1" dirty="0" err="1" smtClean="0"/>
              <a:t>uke</a:t>
            </a:r>
            <a:r>
              <a:rPr lang="en-CA" b="1" dirty="0" smtClean="0"/>
              <a:t>? </a:t>
            </a:r>
            <a:r>
              <a:rPr lang="en-CA" b="1" dirty="0" err="1" smtClean="0"/>
              <a:t>År</a:t>
            </a:r>
            <a:r>
              <a:rPr lang="en-CA" b="1" dirty="0" smtClean="0"/>
              <a:t> </a:t>
            </a:r>
            <a:r>
              <a:rPr lang="en-CA" b="1" dirty="0" err="1" smtClean="0"/>
              <a:t>etter</a:t>
            </a:r>
            <a:r>
              <a:rPr lang="en-CA" b="1" dirty="0" smtClean="0"/>
              <a:t> </a:t>
            </a:r>
            <a:r>
              <a:rPr lang="en-CA" b="1" dirty="0" err="1" smtClean="0"/>
              <a:t>år</a:t>
            </a:r>
            <a:r>
              <a:rPr lang="en-CA" b="1" dirty="0" smtClean="0"/>
              <a:t>?</a:t>
            </a:r>
          </a:p>
          <a:p>
            <a:pPr eaLnBrk="1" hangingPunct="1">
              <a:buFont typeface="Wingdings 2" charset="2"/>
              <a:buNone/>
            </a:pPr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fr-CA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3AD4D-4F31-4DE5-94D8-CCFF73578E9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24602-F702-4272-BC70-D3CC480B62A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3012" name="Picture 3" descr="Jugg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9599"/>
            <a:ext cx="2987675" cy="46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515660" y="5281756"/>
            <a:ext cx="3352553" cy="10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None/>
              <a:defRPr/>
            </a:pPr>
            <a:r>
              <a:rPr lang="en-CA" sz="2400" b="1" dirty="0" smtClean="0">
                <a:latin typeface="+mn-lt"/>
              </a:rPr>
              <a:t>    </a:t>
            </a:r>
            <a:r>
              <a:rPr lang="en-CA" sz="2400" b="1" dirty="0" err="1" smtClean="0">
                <a:latin typeface="+mn-lt"/>
              </a:rPr>
              <a:t>Prøv</a:t>
            </a:r>
            <a:r>
              <a:rPr lang="en-CA" sz="2400" b="1" dirty="0" smtClean="0">
                <a:latin typeface="+mn-lt"/>
              </a:rPr>
              <a:t> </a:t>
            </a:r>
            <a:r>
              <a:rPr lang="en-CA" sz="2400" b="1" dirty="0" err="1" smtClean="0">
                <a:latin typeface="+mn-lt"/>
              </a:rPr>
              <a:t>noe</a:t>
            </a:r>
            <a:r>
              <a:rPr lang="en-CA" sz="2400" b="1" dirty="0" smtClean="0">
                <a:latin typeface="+mn-lt"/>
              </a:rPr>
              <a:t> </a:t>
            </a:r>
            <a:r>
              <a:rPr lang="en-CA" sz="2400" b="1" dirty="0" err="1" smtClean="0">
                <a:latin typeface="+mn-lt"/>
              </a:rPr>
              <a:t>annet</a:t>
            </a:r>
            <a:r>
              <a:rPr lang="en-CA" sz="2400" b="1" dirty="0" smtClean="0">
                <a:latin typeface="+mn-lt"/>
              </a:rPr>
              <a:t> </a:t>
            </a:r>
            <a:r>
              <a:rPr lang="en-CA" sz="2400" b="1" dirty="0" err="1" smtClean="0">
                <a:latin typeface="+mn-lt"/>
              </a:rPr>
              <a:t>enn</a:t>
            </a:r>
            <a:r>
              <a:rPr lang="en-CA" sz="2400" b="1" dirty="0" smtClean="0">
                <a:latin typeface="+mn-lt"/>
              </a:rPr>
              <a:t> kun </a:t>
            </a:r>
            <a:r>
              <a:rPr lang="en-CA" sz="2400" b="1" dirty="0" err="1" smtClean="0">
                <a:latin typeface="+mn-lt"/>
              </a:rPr>
              <a:t>foredragsholdere</a:t>
            </a:r>
            <a:r>
              <a:rPr lang="en-CA" sz="2400" b="1" dirty="0" smtClean="0">
                <a:latin typeface="+mn-lt"/>
              </a:rPr>
              <a:t> </a:t>
            </a:r>
            <a:endParaRPr lang="en-CA" sz="2400" b="1" dirty="0">
              <a:latin typeface="+mn-lt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fr-CA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Medlemsundersøkelse</a:t>
            </a:r>
            <a:endParaRPr lang="en-US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800600"/>
          </a:xfrm>
        </p:spPr>
        <p:txBody>
          <a:bodyPr>
            <a:normAutofit lnSpcReduction="10000"/>
          </a:bodyPr>
          <a:lstStyle/>
          <a:p>
            <a:pPr marL="82550" indent="0" eaLnBrk="1" hangingPunct="1">
              <a:buNone/>
              <a:defRPr/>
            </a:pPr>
            <a:r>
              <a:rPr lang="en-US" sz="4000" b="1" i="1" dirty="0" smtClean="0"/>
              <a:t>Finn </a:t>
            </a:r>
            <a:r>
              <a:rPr lang="en-US" sz="4000" b="1" i="1" dirty="0" err="1" smtClean="0"/>
              <a:t>ut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hvordan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klubben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kan</a:t>
            </a:r>
            <a:r>
              <a:rPr lang="en-US" sz="4000" b="1" i="1" dirty="0" smtClean="0"/>
              <a:t> “</a:t>
            </a:r>
            <a:r>
              <a:rPr lang="en-US" sz="4000" b="1" i="1" dirty="0" err="1" smtClean="0"/>
              <a:t>levere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bedre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verdi</a:t>
            </a:r>
            <a:r>
              <a:rPr lang="en-US" sz="4000" b="1" i="1" dirty="0" smtClean="0"/>
              <a:t> / </a:t>
            </a:r>
            <a:r>
              <a:rPr lang="en-US" sz="4000" b="1" i="1" dirty="0" err="1" smtClean="0"/>
              <a:t>merverdi</a:t>
            </a:r>
            <a:r>
              <a:rPr lang="en-US" sz="4000" b="1" i="1" dirty="0" smtClean="0"/>
              <a:t>”.</a:t>
            </a:r>
          </a:p>
          <a:p>
            <a:pPr marL="82550" indent="0" eaLnBrk="1" hangingPunct="1">
              <a:buNone/>
              <a:defRPr/>
            </a:pPr>
            <a:r>
              <a:rPr lang="en-US" sz="4000" b="1" dirty="0" err="1" smtClean="0"/>
              <a:t>Gjennomfør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100% </a:t>
            </a:r>
            <a:r>
              <a:rPr lang="en-US" sz="4000" b="1" dirty="0" err="1" smtClean="0"/>
              <a:t>medlemsundersøkelse</a:t>
            </a:r>
            <a:endParaRPr lang="en-US" sz="4000" b="1" dirty="0" smtClean="0"/>
          </a:p>
          <a:p>
            <a:pPr marL="596900" indent="-514350" eaLnBrk="1" hangingPunct="1">
              <a:buFont typeface="Wingdings 2" charset="2"/>
              <a:buNone/>
              <a:defRPr/>
            </a:pPr>
            <a:r>
              <a:rPr lang="en-US" sz="3400" dirty="0" smtClean="0"/>
              <a:t>(</a:t>
            </a:r>
            <a:r>
              <a:rPr lang="en-US" sz="3400" dirty="0" err="1" smtClean="0"/>
              <a:t>Hvorfor</a:t>
            </a:r>
            <a:r>
              <a:rPr lang="en-US" sz="3400" dirty="0" smtClean="0"/>
              <a:t> 100%? </a:t>
            </a:r>
            <a:br>
              <a:rPr lang="en-US" sz="3400" dirty="0" smtClean="0"/>
            </a:br>
            <a:r>
              <a:rPr lang="en-US" sz="3400" dirty="0" smtClean="0"/>
              <a:t>For å </a:t>
            </a:r>
            <a:r>
              <a:rPr lang="en-US" sz="3400" dirty="0" err="1" smtClean="0"/>
              <a:t>finne</a:t>
            </a:r>
            <a:r>
              <a:rPr lang="en-US" sz="3400" dirty="0" smtClean="0"/>
              <a:t> </a:t>
            </a:r>
            <a:r>
              <a:rPr lang="en-US" sz="3400" dirty="0" err="1" smtClean="0"/>
              <a:t>ut</a:t>
            </a:r>
            <a:r>
              <a:rPr lang="en-US" sz="3400" dirty="0" smtClean="0"/>
              <a:t> </a:t>
            </a:r>
            <a:r>
              <a:rPr lang="en-US" sz="3400" dirty="0" err="1" smtClean="0"/>
              <a:t>årsaken</a:t>
            </a:r>
            <a:r>
              <a:rPr lang="en-US" sz="3400" dirty="0" smtClean="0"/>
              <a:t> </a:t>
            </a:r>
            <a:r>
              <a:rPr lang="en-US" sz="3400" dirty="0" err="1" smtClean="0"/>
              <a:t>til</a:t>
            </a:r>
            <a:r>
              <a:rPr lang="en-US" sz="3400" dirty="0" smtClean="0"/>
              <a:t> at de vi </a:t>
            </a:r>
            <a:r>
              <a:rPr lang="en-US" sz="3400" dirty="0" err="1" smtClean="0"/>
              <a:t>aldri</a:t>
            </a:r>
            <a:r>
              <a:rPr lang="en-US" sz="3400" dirty="0" smtClean="0"/>
              <a:t> </a:t>
            </a:r>
            <a:r>
              <a:rPr lang="en-US" sz="3400" dirty="0" err="1" smtClean="0"/>
              <a:t>ser</a:t>
            </a:r>
            <a:r>
              <a:rPr lang="en-US" sz="3400" dirty="0" smtClean="0"/>
              <a:t> / </a:t>
            </a:r>
            <a:r>
              <a:rPr lang="en-US" sz="3400" dirty="0" err="1" smtClean="0"/>
              <a:t>som</a:t>
            </a:r>
            <a:r>
              <a:rPr lang="en-US" sz="3400" dirty="0" smtClean="0"/>
              <a:t> </a:t>
            </a:r>
            <a:r>
              <a:rPr lang="en-US" sz="3400" dirty="0" err="1" smtClean="0"/>
              <a:t>aldri</a:t>
            </a:r>
            <a:r>
              <a:rPr lang="en-US" sz="3400" dirty="0" smtClean="0"/>
              <a:t> </a:t>
            </a:r>
            <a:r>
              <a:rPr lang="en-US" sz="3400" dirty="0" err="1" smtClean="0"/>
              <a:t>møter</a:t>
            </a:r>
            <a:r>
              <a:rPr lang="en-US" sz="3400" dirty="0" smtClean="0"/>
              <a:t> </a:t>
            </a:r>
            <a:r>
              <a:rPr lang="en-US" sz="3400" dirty="0" err="1" smtClean="0"/>
              <a:t>på</a:t>
            </a:r>
            <a:r>
              <a:rPr lang="en-US" sz="3400" dirty="0" smtClean="0"/>
              <a:t> </a:t>
            </a:r>
            <a:r>
              <a:rPr lang="en-US" sz="3400" dirty="0" err="1" smtClean="0"/>
              <a:t>møtene</a:t>
            </a:r>
            <a:r>
              <a:rPr lang="en-US" sz="3400" dirty="0" smtClean="0"/>
              <a:t> </a:t>
            </a:r>
            <a:r>
              <a:rPr lang="en-US" sz="3400" dirty="0" err="1" smtClean="0"/>
              <a:t>ikke</a:t>
            </a:r>
            <a:r>
              <a:rPr lang="en-US" sz="3400" dirty="0" smtClean="0"/>
              <a:t> </a:t>
            </a:r>
            <a:r>
              <a:rPr lang="en-US" sz="3400" dirty="0" err="1" smtClean="0"/>
              <a:t>møter</a:t>
            </a:r>
            <a:r>
              <a:rPr lang="en-US" sz="3400" dirty="0" smtClean="0"/>
              <a:t>.)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F544F-5D56-4F28-894E-A9C8A0C61CC0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77846-8663-45F4-95E6-E1195A7526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4977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/>
              <a:t>Å </a:t>
            </a:r>
            <a:r>
              <a:rPr lang="en-US" sz="5400" b="1" dirty="0" err="1" smtClean="0"/>
              <a:t>engasjere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medlemmene</a:t>
            </a:r>
            <a:endParaRPr lang="en-US" sz="54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4F705-7BD1-4FD7-B174-9B348FC80BC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DC67E-6EF4-4CFD-B26A-DB15210AA3D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6425D-E1BA-456B-BF90-D9F72F08D83C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0AB22-53E3-4700-BAAA-ADAC85DF5DA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7086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Engasjement</a:t>
            </a:r>
            <a:endParaRPr lang="en-US" b="1" dirty="0" smtClean="0"/>
          </a:p>
        </p:txBody>
      </p:sp>
      <p:pic>
        <p:nvPicPr>
          <p:cNvPr id="59396" name="Picture 2" descr="C:\Users\Marsha\AppData\Local\Microsoft\Windows\Temporary Internet Files\Content.IE5\B4SMHCHU\MC9004315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4478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15"/>
          <p:cNvSpPr txBox="1">
            <a:spLocks noChangeArrowheads="1"/>
          </p:cNvSpPr>
          <p:nvPr/>
        </p:nvSpPr>
        <p:spPr bwMode="auto">
          <a:xfrm>
            <a:off x="838200" y="1995487"/>
            <a:ext cx="74676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latin typeface="Gill Sans MT" pitchFamily="34" charset="0"/>
                <a:cs typeface="Arial" charset="0"/>
              </a:rPr>
              <a:t>Hjemmeside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/Facebook</a:t>
            </a:r>
            <a:endParaRPr lang="en-US" sz="3200" dirty="0">
              <a:latin typeface="Gill Sans MT" pitchFamily="34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Gill Sans MT" pitchFamily="34" charset="0"/>
                <a:cs typeface="Arial" charset="0"/>
              </a:rPr>
              <a:t>Gjør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våre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medlemmer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stolte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av å se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en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dynamisk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, “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levende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”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hjemmeside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,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holdt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oppdatert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med “action”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bilder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.</a:t>
            </a:r>
            <a:endParaRPr lang="en-US" sz="3200" dirty="0">
              <a:latin typeface="Gill Sans MT" pitchFamily="34" charset="0"/>
              <a:cs typeface="Arial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3200" dirty="0">
              <a:latin typeface="Gill Sans MT" pitchFamily="34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Gill Sans MT" pitchFamily="34" charset="0"/>
                <a:cs typeface="Arial" charset="0"/>
              </a:rPr>
              <a:t>Lar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nye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og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potensielle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medlemmer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se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hvem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vi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er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, og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hva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 vi </a:t>
            </a:r>
            <a:r>
              <a:rPr lang="en-US" sz="3200" dirty="0" err="1" smtClean="0">
                <a:latin typeface="Gill Sans MT" pitchFamily="34" charset="0"/>
                <a:cs typeface="Arial" charset="0"/>
              </a:rPr>
              <a:t>gjør</a:t>
            </a:r>
            <a:r>
              <a:rPr lang="en-US" sz="3200" dirty="0" smtClean="0">
                <a:latin typeface="Gill Sans MT" pitchFamily="34" charset="0"/>
                <a:cs typeface="Arial" charset="0"/>
              </a:rPr>
              <a:t>.</a:t>
            </a:r>
            <a:endParaRPr lang="en-US" sz="3200" dirty="0">
              <a:latin typeface="Gill Sans MT" pitchFamily="34" charset="0"/>
              <a:cs typeface="Arial" charset="0"/>
            </a:endParaRPr>
          </a:p>
          <a:p>
            <a:r>
              <a:rPr lang="en-US" sz="1000" dirty="0">
                <a:latin typeface="Gill Sans MT" pitchFamily="34" charset="0"/>
                <a:cs typeface="Arial" charset="0"/>
              </a:rPr>
              <a:t>       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800" b="1" dirty="0" smtClean="0">
                <a:latin typeface="Gill Sans MT" pitchFamily="34" charset="0"/>
                <a:cs typeface="Arial" charset="0"/>
              </a:rPr>
              <a:t> </a:t>
            </a:r>
            <a:endParaRPr lang="en-US" sz="2800" dirty="0">
              <a:latin typeface="Gill Sans M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0A29-5F53-4549-9B83-5EA63C963AD6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3EE5A-B3E9-4234-B30D-891E5CAC676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sz="4000" b="1" dirty="0" err="1" smtClean="0">
                <a:latin typeface="Gill Sans MT" pitchFamily="34" charset="0"/>
              </a:rPr>
              <a:t>Lederopplæring</a:t>
            </a:r>
            <a:endParaRPr lang="en-US" sz="4000" dirty="0">
              <a:latin typeface="Gill Sans MT" pitchFamily="34" charset="0"/>
            </a:endParaRPr>
          </a:p>
        </p:txBody>
      </p:sp>
      <p:sp>
        <p:nvSpPr>
          <p:cNvPr id="62468" name="Content Placeholder 2"/>
          <p:cNvSpPr txBox="1">
            <a:spLocks/>
          </p:cNvSpPr>
          <p:nvPr/>
        </p:nvSpPr>
        <p:spPr bwMode="auto">
          <a:xfrm>
            <a:off x="457200" y="16764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900">
              <a:latin typeface="Gill Sans MT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822434" y="1675356"/>
            <a:ext cx="77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3200" b="1" dirty="0" smtClean="0">
              <a:latin typeface="Gill Sans MT" pitchFamily="34" charset="0"/>
            </a:endParaRPr>
          </a:p>
          <a:p>
            <a:endParaRPr lang="en-US" sz="2800" dirty="0" smtClean="0">
              <a:latin typeface="Gill Sans M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ill Sans MT" pitchFamily="34" charset="0"/>
              </a:rPr>
              <a:t>Nye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såvel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som</a:t>
            </a:r>
            <a:r>
              <a:rPr lang="en-US" sz="2800" dirty="0" smtClean="0">
                <a:latin typeface="Gill Sans MT" pitchFamily="34" charset="0"/>
              </a:rPr>
              <a:t> “</a:t>
            </a:r>
            <a:r>
              <a:rPr lang="en-US" sz="2800" dirty="0" err="1" smtClean="0">
                <a:latin typeface="Gill Sans MT" pitchFamily="34" charset="0"/>
              </a:rPr>
              <a:t>alle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” </a:t>
            </a:r>
            <a:r>
              <a:rPr lang="en-US" sz="2800" dirty="0" err="1" smtClean="0">
                <a:latin typeface="Gill Sans MT" pitchFamily="34" charset="0"/>
              </a:rPr>
              <a:t>bør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bli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oppmuntret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til</a:t>
            </a:r>
            <a:r>
              <a:rPr lang="en-US" sz="2800" dirty="0" smtClean="0">
                <a:latin typeface="Gill Sans MT" pitchFamily="34" charset="0"/>
              </a:rPr>
              <a:t> å delta </a:t>
            </a:r>
            <a:r>
              <a:rPr lang="en-US" sz="2800" dirty="0" err="1" smtClean="0">
                <a:latin typeface="Gill Sans MT" pitchFamily="34" charset="0"/>
              </a:rPr>
              <a:t>på</a:t>
            </a:r>
            <a:r>
              <a:rPr lang="en-US" sz="2800" dirty="0" smtClean="0">
                <a:latin typeface="Gill Sans MT" pitchFamily="34" charset="0"/>
              </a:rPr>
              <a:t> “Rotary-</a:t>
            </a:r>
            <a:r>
              <a:rPr lang="en-US" sz="2800" dirty="0" err="1" smtClean="0">
                <a:latin typeface="Gill Sans MT" pitchFamily="34" charset="0"/>
              </a:rPr>
              <a:t>opplæring</a:t>
            </a:r>
            <a:r>
              <a:rPr lang="en-US" sz="2800" dirty="0" smtClean="0">
                <a:latin typeface="Gill Sans MT" pitchFamily="34" charset="0"/>
              </a:rPr>
              <a:t>”.      </a:t>
            </a:r>
          </a:p>
          <a:p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            </a:t>
            </a:r>
            <a:endParaRPr lang="en-US" sz="2400" dirty="0"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Gill Sans M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Gill Sans MT" pitchFamily="34" charset="0"/>
              </a:rPr>
              <a:t>Alle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bør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forsøke</a:t>
            </a:r>
            <a:r>
              <a:rPr lang="en-US" sz="2800" dirty="0" smtClean="0">
                <a:latin typeface="Gill Sans MT" pitchFamily="34" charset="0"/>
              </a:rPr>
              <a:t> å delta </a:t>
            </a:r>
            <a:r>
              <a:rPr lang="en-US" sz="2800" dirty="0" err="1" smtClean="0">
                <a:latin typeface="Gill Sans MT" pitchFamily="34" charset="0"/>
              </a:rPr>
              <a:t>på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Distriktstreningssamlingen</a:t>
            </a:r>
            <a:r>
              <a:rPr lang="en-US" sz="2800" dirty="0" smtClean="0">
                <a:latin typeface="Gill Sans MT" pitchFamily="34" charset="0"/>
              </a:rPr>
              <a:t> og </a:t>
            </a:r>
            <a:r>
              <a:rPr lang="en-US" sz="2800" dirty="0" err="1" smtClean="0">
                <a:latin typeface="Gill Sans MT" pitchFamily="34" charset="0"/>
              </a:rPr>
              <a:t>distriktskonferansen</a:t>
            </a:r>
            <a:endParaRPr lang="en-US" sz="2800" dirty="0">
              <a:latin typeface="Gill Sans MT" pitchFamily="34" charset="0"/>
            </a:endParaRPr>
          </a:p>
          <a:p>
            <a:r>
              <a:rPr lang="en-US" sz="2000" dirty="0">
                <a:latin typeface="Gill Sans MT" pitchFamily="34" charset="0"/>
              </a:rPr>
              <a:t> </a:t>
            </a:r>
          </a:p>
          <a:p>
            <a:pPr algn="just"/>
            <a:r>
              <a:rPr lang="en-US" sz="2000" b="1" dirty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endParaRPr lang="en-US" sz="2000" dirty="0">
              <a:latin typeface="Gill Sans MT" pitchFamily="34" charset="0"/>
              <a:cs typeface="Arial" charset="0"/>
            </a:endParaRPr>
          </a:p>
        </p:txBody>
      </p:sp>
      <p:pic>
        <p:nvPicPr>
          <p:cNvPr id="6247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288" y="551793"/>
            <a:ext cx="1873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Engasjerende</a:t>
            </a:r>
            <a:r>
              <a:rPr lang="en-US" b="1" dirty="0" smtClean="0"/>
              <a:t> </a:t>
            </a:r>
            <a:r>
              <a:rPr lang="en-US" b="1" dirty="0" err="1" smtClean="0"/>
              <a:t>møter</a:t>
            </a:r>
            <a:r>
              <a:rPr lang="en-US" b="1" dirty="0" smtClean="0"/>
              <a:t> – “</a:t>
            </a:r>
            <a:r>
              <a:rPr lang="en-US" b="1" dirty="0" err="1" smtClean="0"/>
              <a:t>selvdrevne</a:t>
            </a:r>
            <a:r>
              <a:rPr lang="en-US" b="1" dirty="0" smtClean="0"/>
              <a:t>” 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5257800"/>
          </a:xfrm>
        </p:spPr>
        <p:txBody>
          <a:bodyPr/>
          <a:lstStyle/>
          <a:p>
            <a:pPr eaLnBrk="1" hangingPunct="1"/>
            <a:r>
              <a:rPr lang="en-US" sz="3600" b="1" dirty="0" err="1" smtClean="0"/>
              <a:t>Én</a:t>
            </a:r>
            <a:r>
              <a:rPr lang="en-US" sz="3600" b="1" dirty="0" smtClean="0"/>
              <a:t> gang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måneden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Endre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agendaen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totalt</a:t>
            </a:r>
            <a:r>
              <a:rPr lang="en-US" sz="3600" b="1" dirty="0" smtClean="0"/>
              <a:t>.</a:t>
            </a:r>
          </a:p>
          <a:p>
            <a:pPr lvl="1" eaLnBrk="1" hangingPunct="1"/>
            <a:r>
              <a:rPr lang="en-US" b="1" dirty="0" err="1" smtClean="0"/>
              <a:t>Medlemmene</a:t>
            </a:r>
            <a:r>
              <a:rPr lang="en-US" b="1" dirty="0" smtClean="0"/>
              <a:t> </a:t>
            </a:r>
            <a:r>
              <a:rPr lang="en-US" b="1" dirty="0" err="1" smtClean="0"/>
              <a:t>møtes</a:t>
            </a:r>
            <a:r>
              <a:rPr lang="en-US" b="1" dirty="0" smtClean="0"/>
              <a:t> for å </a:t>
            </a:r>
            <a:r>
              <a:rPr lang="en-US" b="1" dirty="0" err="1" smtClean="0"/>
              <a:t>planlegge</a:t>
            </a:r>
            <a:r>
              <a:rPr lang="en-US" b="1" dirty="0" smtClean="0"/>
              <a:t>, </a:t>
            </a:r>
            <a:r>
              <a:rPr lang="en-US" b="1" dirty="0" err="1" smtClean="0"/>
              <a:t>eller</a:t>
            </a:r>
            <a:r>
              <a:rPr lang="en-US" b="1" dirty="0" smtClean="0"/>
              <a:t> </a:t>
            </a:r>
            <a:r>
              <a:rPr lang="en-US" b="1" dirty="0" err="1" smtClean="0"/>
              <a:t>gjennomføre</a:t>
            </a:r>
            <a:r>
              <a:rPr lang="en-US" b="1" dirty="0" smtClean="0"/>
              <a:t> </a:t>
            </a:r>
            <a:r>
              <a:rPr lang="en-US" b="1" dirty="0" err="1" smtClean="0"/>
              <a:t>serviceprosjekter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2-4 </a:t>
            </a:r>
            <a:r>
              <a:rPr lang="en-US" b="1" dirty="0" err="1" smtClean="0"/>
              <a:t>klubber</a:t>
            </a:r>
            <a:r>
              <a:rPr lang="en-US" b="1" dirty="0" smtClean="0"/>
              <a:t> </a:t>
            </a:r>
            <a:r>
              <a:rPr lang="en-US" b="1" dirty="0" err="1" smtClean="0"/>
              <a:t>har</a:t>
            </a:r>
            <a:r>
              <a:rPr lang="en-US" b="1" dirty="0" smtClean="0"/>
              <a:t> et </a:t>
            </a:r>
            <a:r>
              <a:rPr lang="en-US" b="1" dirty="0" err="1" smtClean="0"/>
              <a:t>fellesmøte</a:t>
            </a:r>
            <a:r>
              <a:rPr lang="en-US" b="1" dirty="0" smtClean="0"/>
              <a:t> (InterCity) for å dele </a:t>
            </a:r>
            <a:r>
              <a:rPr lang="en-US" b="1" dirty="0" err="1" smtClean="0"/>
              <a:t>topp</a:t>
            </a:r>
            <a:r>
              <a:rPr lang="en-US" b="1" dirty="0" smtClean="0"/>
              <a:t> </a:t>
            </a:r>
            <a:r>
              <a:rPr lang="en-US" b="1" dirty="0" err="1" smtClean="0"/>
              <a:t>foredragsholdere</a:t>
            </a:r>
            <a:r>
              <a:rPr lang="en-US" b="1" dirty="0" smtClean="0"/>
              <a:t>, </a:t>
            </a:r>
            <a:r>
              <a:rPr lang="en-US" b="1" u="sng" dirty="0" err="1" smtClean="0"/>
              <a:t>samvær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moro</a:t>
            </a:r>
            <a:r>
              <a:rPr lang="en-US" b="1" u="sng" dirty="0" smtClean="0"/>
              <a:t> og </a:t>
            </a:r>
            <a:r>
              <a:rPr lang="en-US" b="1" u="sng" dirty="0" err="1" smtClean="0"/>
              <a:t>vennskap</a:t>
            </a:r>
            <a:endParaRPr lang="en-US" b="1" u="sng" dirty="0" smtClean="0"/>
          </a:p>
          <a:p>
            <a:pPr lvl="1" eaLnBrk="1" hangingPunct="1"/>
            <a:r>
              <a:rPr lang="en-US" b="1" dirty="0" smtClean="0"/>
              <a:t>Et </a:t>
            </a:r>
            <a:r>
              <a:rPr lang="en-US" b="1" dirty="0" err="1" smtClean="0"/>
              <a:t>sosialt</a:t>
            </a:r>
            <a:r>
              <a:rPr lang="en-US" b="1" dirty="0" smtClean="0"/>
              <a:t> arrangement – “teller </a:t>
            </a:r>
            <a:r>
              <a:rPr lang="en-US" b="1" dirty="0" err="1" smtClean="0"/>
              <a:t>som</a:t>
            </a:r>
            <a:r>
              <a:rPr lang="en-US" b="1" dirty="0" smtClean="0"/>
              <a:t> </a:t>
            </a:r>
            <a:r>
              <a:rPr lang="en-US" b="1" dirty="0" err="1" smtClean="0"/>
              <a:t>møte</a:t>
            </a:r>
            <a:r>
              <a:rPr lang="en-US" b="1" dirty="0" smtClean="0"/>
              <a:t>”</a:t>
            </a:r>
          </a:p>
          <a:p>
            <a:pPr lvl="1" eaLnBrk="1" hangingPunct="1"/>
            <a:r>
              <a:rPr lang="en-US" b="1" dirty="0" err="1" smtClean="0"/>
              <a:t>Fremme</a:t>
            </a:r>
            <a:r>
              <a:rPr lang="en-US" b="1" dirty="0" smtClean="0"/>
              <a:t> “</a:t>
            </a:r>
            <a:r>
              <a:rPr lang="en-US" b="1" dirty="0" err="1" smtClean="0"/>
              <a:t>konkrete</a:t>
            </a:r>
            <a:r>
              <a:rPr lang="en-US" b="1" dirty="0" smtClean="0"/>
              <a:t> </a:t>
            </a:r>
            <a:r>
              <a:rPr lang="en-US" b="1" dirty="0" err="1" smtClean="0"/>
              <a:t>muligheter</a:t>
            </a:r>
            <a:r>
              <a:rPr lang="en-US" b="1" dirty="0" smtClean="0"/>
              <a:t>” for </a:t>
            </a:r>
            <a:r>
              <a:rPr lang="en-US" b="1" dirty="0" err="1" smtClean="0"/>
              <a:t>nettverksbygging</a:t>
            </a:r>
            <a:endParaRPr lang="en-US" b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2A780-0B8F-46A2-9076-F98A7556CA0E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5739-8D5C-46F8-8003-982A198786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7" y="76200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/>
              <a:t>Felles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møter</a:t>
            </a:r>
            <a:r>
              <a:rPr lang="en-US" sz="4800" b="1" dirty="0" smtClean="0"/>
              <a:t> og </a:t>
            </a:r>
            <a:r>
              <a:rPr lang="en-US" sz="4800" b="1" dirty="0" err="1" smtClean="0"/>
              <a:t>prosjekter</a:t>
            </a:r>
            <a:endParaRPr lang="en-US" sz="48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05D17-F4C2-4294-9910-88AF9999B4FC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9A36-F35B-4C71-A004-5925A2E39F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066800" y="5486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/>
            </a:pPr>
            <a:r>
              <a:rPr lang="en-US" sz="2800" dirty="0" err="1" smtClean="0">
                <a:latin typeface="+mn-lt"/>
              </a:rPr>
              <a:t>Klubber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går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sammen</a:t>
            </a:r>
            <a:r>
              <a:rPr lang="en-US" sz="2800" dirty="0" smtClean="0">
                <a:latin typeface="+mn-lt"/>
              </a:rPr>
              <a:t> om å </a:t>
            </a:r>
            <a:r>
              <a:rPr lang="en-US" sz="2800" dirty="0" err="1" smtClean="0">
                <a:latin typeface="+mn-lt"/>
              </a:rPr>
              <a:t>arbeide</a:t>
            </a:r>
            <a:r>
              <a:rPr lang="en-US" sz="2800" dirty="0" smtClean="0">
                <a:latin typeface="+mn-lt"/>
              </a:rPr>
              <a:t> med </a:t>
            </a:r>
            <a:r>
              <a:rPr lang="en-US" sz="2800" dirty="0" err="1" smtClean="0">
                <a:latin typeface="+mn-lt"/>
              </a:rPr>
              <a:t>det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samme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lokale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serviceprosjektet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Fredrikstad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Eidsvoll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Lillestrømområdet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osv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6325" name="Picture 5" descr="C:\Users\Owner\Documents\1Family\1Dad\1Rotary\1 Satellite Club\Photos\River Clean Up\River Clean up - befor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52513"/>
            <a:ext cx="89154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DDB83-2F8C-429E-959E-2239C76D3D0B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30A21-0ACA-43FC-9FD3-23B61850C1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Bild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" t="8005" r="1"/>
          <a:stretch/>
        </p:blipFill>
        <p:spPr bwMode="auto">
          <a:xfrm>
            <a:off x="1672590" y="145097"/>
            <a:ext cx="5798820" cy="656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909310" y="5257800"/>
            <a:ext cx="3124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Vis </a:t>
            </a:r>
            <a:r>
              <a:rPr lang="en-US" sz="2400" dirty="0" err="1" smtClean="0">
                <a:solidFill>
                  <a:schemeClr val="bg1"/>
                </a:solidFill>
              </a:rPr>
              <a:t>andre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verdien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av Rotary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124D2-79C1-4321-860A-63BC1D384AB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95DD2-BA09-4CA0-8AD5-723A2AA2785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086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/>
              <a:t>Engasjere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nye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medlemmer</a:t>
            </a:r>
            <a:r>
              <a:rPr lang="en-US" sz="4000" b="1" dirty="0" smtClean="0"/>
              <a:t>…</a:t>
            </a:r>
          </a:p>
        </p:txBody>
      </p:sp>
      <p:sp>
        <p:nvSpPr>
          <p:cNvPr id="58372" name="Content Placeholder 2"/>
          <p:cNvSpPr txBox="1">
            <a:spLocks/>
          </p:cNvSpPr>
          <p:nvPr/>
        </p:nvSpPr>
        <p:spPr bwMode="auto">
          <a:xfrm>
            <a:off x="457200" y="16764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900">
              <a:latin typeface="Gill Sans MT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Gill Sans MT" pitchFamily="34" charset="0"/>
            </a:endParaRPr>
          </a:p>
        </p:txBody>
      </p:sp>
      <p:pic>
        <p:nvPicPr>
          <p:cNvPr id="58373" name="Picture 3" descr="C:\Users\Marsha\AppData\Local\Microsoft\Windows\Temporary Internet Files\Content.IE5\B4SMHCHU\MC9000711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612900"/>
            <a:ext cx="2133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14"/>
          <p:cNvSpPr txBox="1">
            <a:spLocks noChangeArrowheads="1"/>
          </p:cNvSpPr>
          <p:nvPr/>
        </p:nvSpPr>
        <p:spPr bwMode="auto">
          <a:xfrm>
            <a:off x="533400" y="1066800"/>
            <a:ext cx="8153400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20000"/>
              </a:spcBef>
            </a:pPr>
            <a:r>
              <a:rPr lang="en-US" sz="3200" b="1" u="sng" dirty="0">
                <a:latin typeface="Gill Sans MT" pitchFamily="34" charset="0"/>
              </a:rPr>
              <a:t>Mentoring </a:t>
            </a:r>
            <a:endParaRPr lang="en-US" sz="3200" u="sng" dirty="0">
              <a:latin typeface="Gill Sans MT" pitchFamily="34" charset="0"/>
            </a:endParaRPr>
          </a:p>
          <a:p>
            <a:pPr marL="1257300" lvl="2" indent="-342900">
              <a:spcBef>
                <a:spcPct val="20000"/>
              </a:spcBef>
            </a:pPr>
            <a:r>
              <a:rPr lang="en-US" sz="2000" dirty="0">
                <a:latin typeface="Gill Sans MT" pitchFamily="34" charset="0"/>
              </a:rPr>
              <a:t>	</a:t>
            </a:r>
            <a:r>
              <a:rPr lang="en-US" sz="2800" dirty="0">
                <a:latin typeface="Gill Sans MT" pitchFamily="34" charset="0"/>
              </a:rPr>
              <a:t>- </a:t>
            </a:r>
            <a:r>
              <a:rPr lang="en-US" sz="2800" dirty="0" smtClean="0">
                <a:latin typeface="Gill Sans MT" pitchFamily="34" charset="0"/>
              </a:rPr>
              <a:t>“</a:t>
            </a:r>
            <a:r>
              <a:rPr lang="en-US" sz="2800" dirty="0" err="1" smtClean="0">
                <a:latin typeface="Gill Sans MT" pitchFamily="34" charset="0"/>
              </a:rPr>
              <a:t>Parre</a:t>
            </a:r>
            <a:r>
              <a:rPr lang="en-US" sz="2800" dirty="0" smtClean="0">
                <a:latin typeface="Gill Sans MT" pitchFamily="34" charset="0"/>
              </a:rPr>
              <a:t>” </a:t>
            </a:r>
            <a:r>
              <a:rPr lang="en-US" sz="2800" dirty="0" err="1" smtClean="0">
                <a:latin typeface="Gill Sans MT" pitchFamily="34" charset="0"/>
              </a:rPr>
              <a:t>nye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 med “</a:t>
            </a:r>
            <a:r>
              <a:rPr lang="en-US" sz="2800" dirty="0" err="1" smtClean="0">
                <a:latin typeface="Gill Sans MT" pitchFamily="34" charset="0"/>
              </a:rPr>
              <a:t>gamle</a:t>
            </a:r>
            <a:r>
              <a:rPr lang="en-US" sz="2800" dirty="0" smtClean="0">
                <a:latin typeface="Gill Sans MT" pitchFamily="34" charset="0"/>
              </a:rPr>
              <a:t>”, </a:t>
            </a:r>
            <a:r>
              <a:rPr lang="en-US" sz="2800" dirty="0" err="1" smtClean="0">
                <a:latin typeface="Gill Sans MT" pitchFamily="34" charset="0"/>
              </a:rPr>
              <a:t>erfarne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. </a:t>
            </a:r>
            <a:endParaRPr lang="en-US" sz="2800" dirty="0">
              <a:latin typeface="Gill Sans MT" pitchFamily="34" charset="0"/>
            </a:endParaRPr>
          </a:p>
          <a:p>
            <a:pPr marL="1257300" lvl="2" indent="-342900">
              <a:spcBef>
                <a:spcPct val="20000"/>
              </a:spcBef>
            </a:pPr>
            <a:r>
              <a:rPr lang="en-US" sz="2800" dirty="0">
                <a:latin typeface="Gill Sans MT" pitchFamily="34" charset="0"/>
              </a:rPr>
              <a:t>	- </a:t>
            </a:r>
            <a:r>
              <a:rPr lang="en-US" sz="2800" dirty="0" smtClean="0">
                <a:latin typeface="Gill Sans MT" pitchFamily="34" charset="0"/>
              </a:rPr>
              <a:t>La </a:t>
            </a:r>
            <a:r>
              <a:rPr lang="en-US" sz="2800" dirty="0" err="1" smtClean="0">
                <a:latin typeface="Gill Sans MT" pitchFamily="34" charset="0"/>
              </a:rPr>
              <a:t>nye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medlemmer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gjennomføre</a:t>
            </a:r>
            <a:r>
              <a:rPr lang="en-US" sz="2800" dirty="0" smtClean="0">
                <a:latin typeface="Gill Sans MT" pitchFamily="34" charset="0"/>
              </a:rPr>
              <a:t> “</a:t>
            </a:r>
            <a:r>
              <a:rPr lang="en-US" sz="2800" dirty="0" err="1" smtClean="0">
                <a:latin typeface="Gill Sans MT" pitchFamily="34" charset="0"/>
              </a:rPr>
              <a:t>Rotaryhjulets</a:t>
            </a:r>
            <a:r>
              <a:rPr lang="en-US" sz="2800" dirty="0" smtClean="0">
                <a:latin typeface="Gill Sans MT" pitchFamily="34" charset="0"/>
              </a:rPr>
              <a:t> 6 </a:t>
            </a:r>
            <a:r>
              <a:rPr lang="en-US" sz="2800" dirty="0" err="1" smtClean="0">
                <a:latin typeface="Gill Sans MT" pitchFamily="34" charset="0"/>
              </a:rPr>
              <a:t>eiker</a:t>
            </a:r>
            <a:r>
              <a:rPr lang="en-US" sz="2800" dirty="0" smtClean="0">
                <a:latin typeface="Gill Sans MT" pitchFamily="34" charset="0"/>
              </a:rPr>
              <a:t>” </a:t>
            </a:r>
            <a:r>
              <a:rPr lang="en-US" sz="2800" dirty="0" err="1" smtClean="0">
                <a:latin typeface="Gill Sans MT" pitchFamily="34" charset="0"/>
              </a:rPr>
              <a:t>ila</a:t>
            </a:r>
            <a:r>
              <a:rPr lang="en-US" sz="2800" dirty="0" smtClean="0">
                <a:latin typeface="Gill Sans MT" pitchFamily="34" charset="0"/>
              </a:rPr>
              <a:t> de </a:t>
            </a:r>
            <a:r>
              <a:rPr lang="en-US" sz="2800" dirty="0" err="1" smtClean="0">
                <a:latin typeface="Gill Sans MT" pitchFamily="34" charset="0"/>
              </a:rPr>
              <a:t>første</a:t>
            </a:r>
            <a:r>
              <a:rPr lang="en-US" sz="2800" dirty="0" smtClean="0">
                <a:latin typeface="Gill Sans MT" pitchFamily="34" charset="0"/>
              </a:rPr>
              <a:t> 6 </a:t>
            </a:r>
            <a:r>
              <a:rPr lang="en-US" sz="2800" dirty="0" err="1" smtClean="0">
                <a:latin typeface="Gill Sans MT" pitchFamily="34" charset="0"/>
              </a:rPr>
              <a:t>månedene</a:t>
            </a:r>
            <a:r>
              <a:rPr lang="en-US" sz="2800" dirty="0" smtClean="0">
                <a:latin typeface="Gill Sans MT" pitchFamily="34" charset="0"/>
              </a:rPr>
              <a:t>. </a:t>
            </a:r>
            <a:r>
              <a:rPr lang="en-US" sz="1400" dirty="0" smtClean="0">
                <a:latin typeface="Gill Sans MT" pitchFamily="34" charset="0"/>
              </a:rPr>
              <a:t>(se </a:t>
            </a:r>
            <a:r>
              <a:rPr lang="en-US" sz="1400" dirty="0" err="1" smtClean="0">
                <a:latin typeface="Gill Sans MT" pitchFamily="34" charset="0"/>
              </a:rPr>
              <a:t>eget</a:t>
            </a:r>
            <a:r>
              <a:rPr lang="en-US" sz="1400" dirty="0" smtClean="0">
                <a:latin typeface="Gill Sans MT" pitchFamily="34" charset="0"/>
              </a:rPr>
              <a:t> </a:t>
            </a:r>
            <a:r>
              <a:rPr lang="en-US" sz="1400" dirty="0" err="1" smtClean="0">
                <a:latin typeface="Gill Sans MT" pitchFamily="34" charset="0"/>
              </a:rPr>
              <a:t>vedlegg</a:t>
            </a:r>
            <a:r>
              <a:rPr lang="en-US" sz="1400" dirty="0" smtClean="0">
                <a:latin typeface="Gill Sans MT" pitchFamily="34" charset="0"/>
              </a:rPr>
              <a:t>)</a:t>
            </a:r>
            <a:endParaRPr lang="en-US" sz="1400" i="1" dirty="0">
              <a:solidFill>
                <a:srgbClr val="FF0000"/>
              </a:solidFill>
              <a:latin typeface="Gill Sans MT" pitchFamily="34" charset="0"/>
            </a:endParaRPr>
          </a:p>
          <a:p>
            <a:pPr marL="1257300" lvl="2" indent="-342900">
              <a:spcBef>
                <a:spcPct val="20000"/>
              </a:spcBef>
            </a:pPr>
            <a:r>
              <a:rPr lang="en-US" sz="2800" dirty="0">
                <a:latin typeface="Gill Sans MT" pitchFamily="34" charset="0"/>
              </a:rPr>
              <a:t>	- </a:t>
            </a:r>
            <a:r>
              <a:rPr lang="en-US" sz="2800" dirty="0" err="1" smtClean="0">
                <a:latin typeface="Gill Sans MT" pitchFamily="34" charset="0"/>
              </a:rPr>
              <a:t>Sitte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sammen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på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møtene</a:t>
            </a:r>
            <a:r>
              <a:rPr lang="en-US" sz="2800" dirty="0" smtClean="0">
                <a:latin typeface="Gill Sans MT" pitchFamily="34" charset="0"/>
              </a:rPr>
              <a:t>. </a:t>
            </a:r>
            <a:r>
              <a:rPr lang="en-US" sz="2800" dirty="0">
                <a:latin typeface="Gill Sans MT" pitchFamily="34" charset="0"/>
              </a:rPr>
              <a:t>	</a:t>
            </a:r>
            <a:r>
              <a:rPr lang="en-US" sz="2800" dirty="0" smtClean="0">
                <a:latin typeface="Gill Sans MT" pitchFamily="34" charset="0"/>
              </a:rPr>
              <a:t/>
            </a:r>
            <a:br>
              <a:rPr lang="en-US" sz="2800" dirty="0" smtClean="0">
                <a:latin typeface="Gill Sans MT" pitchFamily="34" charset="0"/>
              </a:rPr>
            </a:br>
            <a:r>
              <a:rPr lang="en-US" sz="2800" dirty="0" smtClean="0">
                <a:latin typeface="Gill Sans MT" pitchFamily="34" charset="0"/>
              </a:rPr>
              <a:t>- </a:t>
            </a:r>
            <a:r>
              <a:rPr lang="en-US" sz="2800" dirty="0" err="1" smtClean="0">
                <a:latin typeface="Gill Sans MT" pitchFamily="34" charset="0"/>
              </a:rPr>
              <a:t>Diskutere</a:t>
            </a:r>
            <a:r>
              <a:rPr lang="en-US" sz="2800" dirty="0" smtClean="0">
                <a:latin typeface="Gill Sans MT" pitchFamily="34" charset="0"/>
              </a:rPr>
              <a:t> Rotary-</a:t>
            </a:r>
            <a:r>
              <a:rPr lang="en-US" sz="2800" dirty="0" err="1" smtClean="0">
                <a:latin typeface="Gill Sans MT" pitchFamily="34" charset="0"/>
              </a:rPr>
              <a:t>historie</a:t>
            </a:r>
            <a:r>
              <a:rPr lang="en-US" sz="2800" dirty="0">
                <a:latin typeface="Gill Sans MT" pitchFamily="34" charset="0"/>
              </a:rPr>
              <a:t>,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klubbens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historie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tidligere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prosjekter</a:t>
            </a:r>
            <a:r>
              <a:rPr lang="en-US" sz="2800" dirty="0" smtClean="0">
                <a:latin typeface="Gill Sans MT" pitchFamily="34" charset="0"/>
              </a:rPr>
              <a:t>.</a:t>
            </a:r>
            <a:endParaRPr lang="en-US" sz="2800" dirty="0">
              <a:latin typeface="Gill Sans MT" pitchFamily="34" charset="0"/>
            </a:endParaRPr>
          </a:p>
          <a:p>
            <a:pPr marL="1257300" lvl="2" indent="-342900">
              <a:spcBef>
                <a:spcPct val="20000"/>
              </a:spcBef>
            </a:pPr>
            <a:r>
              <a:rPr lang="en-US" sz="2800" dirty="0">
                <a:latin typeface="Gill Sans MT" pitchFamily="34" charset="0"/>
              </a:rPr>
              <a:t>    - </a:t>
            </a:r>
            <a:r>
              <a:rPr lang="en-US" sz="2800" dirty="0" err="1" smtClean="0">
                <a:latin typeface="Gill Sans MT" pitchFamily="34" charset="0"/>
              </a:rPr>
              <a:t>Oppmuntre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dem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til</a:t>
            </a:r>
            <a:r>
              <a:rPr lang="en-US" sz="2800" dirty="0" smtClean="0">
                <a:latin typeface="Gill Sans MT" pitchFamily="34" charset="0"/>
              </a:rPr>
              <a:t> å delta </a:t>
            </a:r>
            <a:r>
              <a:rPr lang="en-US" sz="2800" dirty="0" err="1" smtClean="0">
                <a:latin typeface="Gill Sans MT" pitchFamily="34" charset="0"/>
              </a:rPr>
              <a:t>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pågående</a:t>
            </a:r>
            <a:r>
              <a:rPr lang="en-US" sz="2800" dirty="0" smtClean="0">
                <a:latin typeface="Gill Sans MT" pitchFamily="34" charset="0"/>
              </a:rPr>
              <a:t> og </a:t>
            </a:r>
            <a:r>
              <a:rPr lang="en-US" sz="2800" dirty="0" err="1" smtClean="0">
                <a:latin typeface="Gill Sans MT" pitchFamily="34" charset="0"/>
              </a:rPr>
              <a:t>fremtidige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prosjekter</a:t>
            </a:r>
            <a:r>
              <a:rPr lang="en-US" sz="2800" dirty="0" smtClean="0">
                <a:latin typeface="Gill Sans MT" pitchFamily="34" charset="0"/>
              </a:rPr>
              <a:t>.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994E4-CFD6-40EC-8079-80140331F05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B7493-0721-44BC-85CD-7F64338AD9D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7086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 smtClean="0"/>
              <a:t>Engasjere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nye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medlemmer</a:t>
            </a:r>
            <a:r>
              <a:rPr lang="en-US" sz="4400" b="1" dirty="0" smtClean="0"/>
              <a:t>…</a:t>
            </a:r>
            <a:r>
              <a:rPr lang="en-US" sz="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7377113" y="2362200"/>
            <a:ext cx="1766887" cy="63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900" smtClean="0"/>
          </a:p>
          <a:p>
            <a:pPr eaLnBrk="1" hangingPunct="1">
              <a:buFont typeface="Arial" charset="0"/>
              <a:buNone/>
            </a:pPr>
            <a:endParaRPr lang="en-US" sz="1900" smtClean="0"/>
          </a:p>
          <a:p>
            <a:pPr lvl="1" eaLnBrk="1" hangingPunct="1">
              <a:buFont typeface="Wingdings" charset="2"/>
              <a:buChar char="Ø"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1676400" y="1410311"/>
            <a:ext cx="7391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Kortvarige</a:t>
            </a:r>
            <a:r>
              <a:rPr lang="en-US" sz="2800" b="1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/ </a:t>
            </a:r>
            <a:r>
              <a:rPr lang="en-US" sz="2800" b="1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kjappe</a:t>
            </a:r>
            <a:r>
              <a:rPr lang="en-US" sz="2800" b="1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“hands-on </a:t>
            </a:r>
            <a:r>
              <a:rPr lang="en-US" sz="2800" b="1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prosjekter</a:t>
            </a:r>
            <a:r>
              <a:rPr lang="en-US" sz="2800" b="1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”</a:t>
            </a:r>
          </a:p>
          <a:p>
            <a:pPr algn="just"/>
            <a:endParaRPr lang="en-US" sz="1200" b="1" dirty="0">
              <a:solidFill>
                <a:srgbClr val="312F38"/>
              </a:solidFill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r>
              <a:rPr lang="en-US" sz="2800" dirty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    -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Gjennomfør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et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klubb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-,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eller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områdeprosjekt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/>
            </a:r>
            <a:b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</a:b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lokalmiljøet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–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maks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varighet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to timer</a:t>
            </a:r>
            <a:endParaRPr lang="en-US" sz="2800" dirty="0">
              <a:solidFill>
                <a:srgbClr val="312F38"/>
              </a:solidFill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r>
              <a:rPr lang="en-US" sz="1000" dirty="0">
                <a:solidFill>
                  <a:srgbClr val="312F38"/>
                </a:solidFill>
                <a:latin typeface="Gill Sans MT" pitchFamily="34" charset="0"/>
                <a:cs typeface="Arial" charset="0"/>
              </a:rPr>
              <a:t>  </a:t>
            </a:r>
            <a:r>
              <a:rPr lang="en-US" sz="1000" dirty="0" smtClean="0">
                <a:solidFill>
                  <a:srgbClr val="312F38"/>
                </a:solidFill>
                <a:latin typeface="Gill Sans MT" pitchFamily="34" charset="0"/>
                <a:cs typeface="Arial" charset="0"/>
              </a:rPr>
              <a:t>                    </a:t>
            </a:r>
            <a:r>
              <a:rPr lang="nb-NO" sz="2800" dirty="0" smtClean="0">
                <a:latin typeface="Gill Sans MT" panose="020B0502020104020203" pitchFamily="34" charset="0"/>
              </a:rPr>
              <a:t>Lanserer </a:t>
            </a:r>
            <a:r>
              <a:rPr lang="nb-NO" sz="2800" dirty="0">
                <a:latin typeface="Gill Sans MT" panose="020B0502020104020203" pitchFamily="34" charset="0"/>
              </a:rPr>
              <a:t>spenningen og</a:t>
            </a:r>
            <a:br>
              <a:rPr lang="nb-NO" sz="2800" dirty="0">
                <a:latin typeface="Gill Sans MT" panose="020B0502020104020203" pitchFamily="34" charset="0"/>
              </a:rPr>
            </a:br>
            <a:r>
              <a:rPr lang="nb-NO" sz="2800" dirty="0">
                <a:latin typeface="Gill Sans MT" panose="020B0502020104020203" pitchFamily="34" charset="0"/>
              </a:rPr>
              <a:t>        </a:t>
            </a:r>
            <a:r>
              <a:rPr lang="nb-NO" sz="2800" dirty="0" smtClean="0">
                <a:latin typeface="Gill Sans MT" panose="020B0502020104020203" pitchFamily="34" charset="0"/>
              </a:rPr>
              <a:t>tilfredsstillelsen </a:t>
            </a:r>
            <a:r>
              <a:rPr lang="nb-NO" sz="2800" dirty="0">
                <a:latin typeface="Gill Sans MT" panose="020B0502020104020203" pitchFamily="34" charset="0"/>
              </a:rPr>
              <a:t>av å </a:t>
            </a:r>
            <a:r>
              <a:rPr lang="nb-NO" sz="2800" dirty="0" smtClean="0">
                <a:latin typeface="Gill Sans MT" panose="020B0502020104020203" pitchFamily="34" charset="0"/>
              </a:rPr>
              <a:t>yte service </a:t>
            </a:r>
            <a:r>
              <a:rPr lang="nb-NO" sz="2800" dirty="0">
                <a:latin typeface="Gill Sans MT" panose="020B0502020104020203" pitchFamily="34" charset="0"/>
              </a:rPr>
              <a:t>og se</a:t>
            </a:r>
            <a:br>
              <a:rPr lang="nb-NO" sz="2800" dirty="0">
                <a:latin typeface="Gill Sans MT" panose="020B0502020104020203" pitchFamily="34" charset="0"/>
              </a:rPr>
            </a:br>
            <a:r>
              <a:rPr lang="nb-NO" sz="2800" dirty="0">
                <a:latin typeface="Gill Sans MT" panose="020B0502020104020203" pitchFamily="34" charset="0"/>
              </a:rPr>
              <a:t>        </a:t>
            </a:r>
            <a:r>
              <a:rPr lang="nb-NO" sz="2800" dirty="0" smtClean="0">
                <a:latin typeface="Gill Sans MT" panose="020B0502020104020203" pitchFamily="34" charset="0"/>
              </a:rPr>
              <a:t>rotarianere «in action»</a:t>
            </a:r>
            <a:endParaRPr lang="en-US" sz="2800" dirty="0">
              <a:solidFill>
                <a:srgbClr val="312F38"/>
              </a:solidFill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endParaRPr lang="en-US" sz="1000" dirty="0">
              <a:solidFill>
                <a:srgbClr val="312F38"/>
              </a:solidFill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r>
              <a:rPr lang="en-US" sz="2800" dirty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    -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Dokumentér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med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bilder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og/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eller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videoer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–</a:t>
            </a:r>
            <a:b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</a:b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     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som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legges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ut</a:t>
            </a:r>
            <a:r>
              <a:rPr lang="en-US" sz="2800" dirty="0" smtClean="0">
                <a:solidFill>
                  <a:srgbClr val="312F38"/>
                </a:solidFill>
                <a:latin typeface="Gill Sans MT" pitchFamily="34" charset="0"/>
                <a:ea typeface="Times New Roman" pitchFamily="18" charset="0"/>
                <a:cs typeface="Arial" charset="0"/>
              </a:rPr>
              <a:t> / deles</a:t>
            </a:r>
            <a:endParaRPr lang="en-US" sz="2800" dirty="0">
              <a:latin typeface="Gill Sans MT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23" name="Picture 26" descr="C:\Users\Marsha\AppData\Local\Microsoft\Windows\Temporary Internet Files\Content.IE5\ENDUUAPQ\MC9001980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143000"/>
            <a:ext cx="1697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67E33-F7FA-465E-B218-8FBF21F228D2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D227A-BE7E-4A54-A66F-96F6ADE24550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086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/>
              <a:t>Engasjere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nye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medlemmer</a:t>
            </a:r>
            <a:r>
              <a:rPr lang="en-US" sz="4000" b="1" dirty="0" smtClean="0"/>
              <a:t>…</a:t>
            </a:r>
          </a:p>
        </p:txBody>
      </p:sp>
      <p:sp>
        <p:nvSpPr>
          <p:cNvPr id="61444" name="Content Placeholder 2"/>
          <p:cNvSpPr>
            <a:spLocks noGrp="1"/>
          </p:cNvSpPr>
          <p:nvPr>
            <p:ph idx="4294967295"/>
          </p:nvPr>
        </p:nvSpPr>
        <p:spPr>
          <a:xfrm>
            <a:off x="7377113" y="2362200"/>
            <a:ext cx="1766887" cy="63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900" dirty="0" smtClean="0"/>
          </a:p>
          <a:p>
            <a:pPr eaLnBrk="1" hangingPunct="1">
              <a:buFont typeface="Arial" charset="0"/>
              <a:buNone/>
            </a:pPr>
            <a:endParaRPr lang="en-US" sz="1900" dirty="0" smtClean="0"/>
          </a:p>
          <a:p>
            <a:pPr lvl="1" eaLnBrk="1" hangingPunct="1">
              <a:buFont typeface="Wingdings" charset="2"/>
              <a:buChar char="Ø"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2209800" y="1387096"/>
            <a:ext cx="6172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“</a:t>
            </a:r>
            <a:r>
              <a:rPr lang="en-US" sz="32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Førsteårskomité</a:t>
            </a:r>
            <a:r>
              <a:rPr lang="en-US" sz="32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”</a:t>
            </a:r>
            <a:endParaRPr lang="en-US" sz="3200" b="1" dirty="0"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pPr>
              <a:buFont typeface="Wingdings" charset="2"/>
              <a:buChar char="Ø"/>
            </a:pPr>
            <a:endParaRPr lang="en-US" sz="3200" dirty="0"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De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nye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medlemmenes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ansvar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å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finne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klubbens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neste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prosjekt</a:t>
            </a:r>
            <a:r>
              <a:rPr lang="en-US" sz="2800" b="1" u="sng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i</a:t>
            </a:r>
            <a:r>
              <a:rPr lang="en-US" sz="2800" b="1" u="sng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lokalmiljøet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. </a:t>
            </a:r>
            <a:endParaRPr lang="en-US" sz="2800" b="1" dirty="0"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endParaRPr lang="en-US" sz="1000" b="1" dirty="0">
              <a:latin typeface="Gill Sans MT" pitchFamily="34" charset="0"/>
              <a:ea typeface="Times New Roman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Hjelper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dem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til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å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lære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hvordan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Rotary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fungerer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samtidig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som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det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holder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dem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engasjert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fra</a:t>
            </a:r>
            <a:r>
              <a:rPr lang="en-US" sz="2800" b="1" dirty="0" smtClean="0">
                <a:latin typeface="Gill Sans MT" pitchFamily="34" charset="0"/>
                <a:ea typeface="Times New Roman" pitchFamily="18" charset="0"/>
                <a:cs typeface="Arial" charset="0"/>
              </a:rPr>
              <a:t> dag </a:t>
            </a:r>
            <a:r>
              <a:rPr lang="en-US" sz="2800" b="1" dirty="0" err="1" smtClean="0">
                <a:latin typeface="Gill Sans MT" pitchFamily="34" charset="0"/>
                <a:ea typeface="Times New Roman" pitchFamily="18" charset="0"/>
                <a:cs typeface="Arial" charset="0"/>
              </a:rPr>
              <a:t>én</a:t>
            </a:r>
            <a:endParaRPr lang="en-US" sz="2800" b="1" dirty="0" smtClean="0">
              <a:latin typeface="Gill Sans MT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198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 </a:t>
            </a:r>
            <a:r>
              <a:rPr lang="en-US" b="1" dirty="0" err="1" smtClean="0"/>
              <a:t>oss</a:t>
            </a:r>
            <a:r>
              <a:rPr lang="en-US" b="1" dirty="0" smtClean="0"/>
              <a:t> “</a:t>
            </a:r>
            <a:r>
              <a:rPr lang="en-US" b="1" dirty="0" err="1" smtClean="0"/>
              <a:t>revolusjonere</a:t>
            </a:r>
            <a:r>
              <a:rPr lang="en-US" b="1" dirty="0" smtClean="0"/>
              <a:t>” Rotary!</a:t>
            </a:r>
            <a:endParaRPr lang="en-US" b="1" dirty="0"/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08900" cy="4800600"/>
          </a:xfrm>
        </p:spPr>
        <p:txBody>
          <a:bodyPr>
            <a:normAutofit fontScale="92500"/>
          </a:bodyPr>
          <a:lstStyle/>
          <a:p>
            <a:pPr marL="82550" indent="0"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3600" b="1" dirty="0" smtClean="0"/>
              <a:t>La </a:t>
            </a:r>
            <a:r>
              <a:rPr lang="en-US" sz="3600" b="1" dirty="0" err="1" smtClean="0"/>
              <a:t>nye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medlemmer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være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komitéledere</a:t>
            </a:r>
            <a:endParaRPr lang="en-US" sz="3600" b="1" dirty="0" smtClean="0"/>
          </a:p>
          <a:p>
            <a:pPr eaLnBrk="1" hangingPunct="1"/>
            <a:r>
              <a:rPr lang="en-US" sz="3600" b="1" dirty="0" err="1" smtClean="0"/>
              <a:t>Begrens</a:t>
            </a:r>
            <a:r>
              <a:rPr lang="en-US" sz="3600" b="1" dirty="0" smtClean="0"/>
              <a:t> “</a:t>
            </a:r>
            <a:r>
              <a:rPr lang="en-US" sz="3600" b="1" dirty="0" err="1" smtClean="0"/>
              <a:t>styrevarigheten</a:t>
            </a:r>
            <a:r>
              <a:rPr lang="en-US" sz="3600" b="1" dirty="0" smtClean="0"/>
              <a:t>”, </a:t>
            </a:r>
            <a:r>
              <a:rPr lang="en-US" sz="3600" b="1" dirty="0" err="1" smtClean="0"/>
              <a:t>slik</a:t>
            </a:r>
            <a:r>
              <a:rPr lang="en-US" sz="3600" b="1" dirty="0" smtClean="0"/>
              <a:t> at </a:t>
            </a:r>
            <a:r>
              <a:rPr lang="en-US" sz="3600" b="1" dirty="0" err="1" smtClean="0"/>
              <a:t>nye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får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slippe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til</a:t>
            </a:r>
            <a:r>
              <a:rPr lang="en-US" sz="3600" b="1" dirty="0" smtClean="0"/>
              <a:t>.</a:t>
            </a:r>
          </a:p>
          <a:p>
            <a:r>
              <a:rPr lang="en-US" sz="3600" b="1" dirty="0" err="1" smtClean="0"/>
              <a:t>Tillate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tenking</a:t>
            </a:r>
            <a:r>
              <a:rPr lang="en-US" sz="3600" b="1" dirty="0" smtClean="0"/>
              <a:t> “</a:t>
            </a:r>
            <a:r>
              <a:rPr lang="en-US" sz="3600" b="1" dirty="0" err="1" smtClean="0"/>
              <a:t>utenfor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boksen</a:t>
            </a:r>
            <a:r>
              <a:rPr lang="en-US" sz="3600" b="1" dirty="0" smtClean="0"/>
              <a:t>”, og </a:t>
            </a:r>
            <a:r>
              <a:rPr lang="en-US" sz="3600" b="1" dirty="0" err="1" smtClean="0"/>
              <a:t>prøve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nye</a:t>
            </a:r>
            <a:r>
              <a:rPr lang="en-US" sz="3600" b="1" dirty="0" smtClean="0"/>
              <a:t> ting for å </a:t>
            </a:r>
            <a:r>
              <a:rPr lang="en-US" sz="3600" b="1" dirty="0" err="1" smtClean="0"/>
              <a:t>skape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bevissthet</a:t>
            </a:r>
            <a:r>
              <a:rPr lang="en-US" sz="3600" b="1" dirty="0" smtClean="0"/>
              <a:t> om Rotary (</a:t>
            </a:r>
            <a:r>
              <a:rPr lang="en-US" sz="3600" b="1" dirty="0" err="1" smtClean="0"/>
              <a:t>eks</a:t>
            </a:r>
            <a:r>
              <a:rPr lang="en-US" sz="3600" b="1" dirty="0" smtClean="0"/>
              <a:t>: “</a:t>
            </a:r>
            <a:r>
              <a:rPr lang="en-US" sz="3600" b="1" dirty="0" err="1" smtClean="0">
                <a:hlinkClick r:id="rId3"/>
              </a:rPr>
              <a:t>Rollin'WithRotary</a:t>
            </a:r>
            <a:r>
              <a:rPr lang="en-US" sz="3600" b="1" dirty="0" smtClean="0"/>
              <a:t>”, </a:t>
            </a:r>
            <a:r>
              <a:rPr lang="en-US" sz="3600" b="1" dirty="0" err="1" smtClean="0"/>
              <a:t>eller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telte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ute</a:t>
            </a:r>
            <a:r>
              <a:rPr lang="en-US" sz="3600" b="1" dirty="0" smtClean="0"/>
              <a:t> for å </a:t>
            </a:r>
            <a:r>
              <a:rPr lang="en-US" sz="3600" b="1" dirty="0" err="1" smtClean="0"/>
              <a:t>få</a:t>
            </a:r>
            <a:r>
              <a:rPr lang="en-US" sz="3600" b="1" dirty="0" smtClean="0"/>
              <a:t> </a:t>
            </a:r>
            <a:r>
              <a:rPr lang="en-US" sz="3600" b="1" dirty="0"/>
              <a:t>inn </a:t>
            </a:r>
            <a:r>
              <a:rPr lang="en-US" sz="3600" b="1" dirty="0" err="1" smtClean="0"/>
              <a:t>penger</a:t>
            </a:r>
            <a:r>
              <a:rPr lang="en-US" sz="3600" b="1" dirty="0" smtClean="0"/>
              <a:t>…)</a:t>
            </a:r>
            <a:br>
              <a:rPr lang="en-US" sz="3600" b="1" dirty="0" smtClean="0"/>
            </a:br>
            <a:r>
              <a:rPr lang="en-US" sz="1700" b="1" dirty="0" smtClean="0">
                <a:hlinkClick r:id="rId4"/>
              </a:rPr>
              <a:t>Greenwood Rotary Club camping for Nepal earthquake victims - TheIndyChannel.com</a:t>
            </a:r>
            <a:endParaRPr lang="en-US" sz="1700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CD359-1AA0-4DA4-98C0-A44718C96C6F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3F3C-76E5-4E2F-BEBF-9F421C6BB8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6600" y="2667000"/>
            <a:ext cx="7696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ER VI ATTRAKTIVE?</a:t>
            </a:r>
            <a:br>
              <a:rPr lang="en-C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219200" y="685800"/>
            <a:ext cx="7759700" cy="15097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800" b="1" dirty="0" err="1" smtClean="0">
                <a:solidFill>
                  <a:schemeClr val="tx1"/>
                </a:solidFill>
              </a:rPr>
              <a:t>Hvordan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står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det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egentlig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til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med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vår</a:t>
            </a:r>
            <a:r>
              <a:rPr lang="fr-CA" sz="4800" b="1" dirty="0" smtClean="0">
                <a:solidFill>
                  <a:schemeClr val="tx1"/>
                </a:solidFill>
              </a:rPr>
              <a:t> </a:t>
            </a:r>
            <a:r>
              <a:rPr lang="fr-CA" sz="4800" b="1" dirty="0" err="1" smtClean="0">
                <a:solidFill>
                  <a:schemeClr val="tx1"/>
                </a:solidFill>
              </a:rPr>
              <a:t>klubb</a:t>
            </a:r>
            <a:r>
              <a:rPr lang="fr-CA" sz="4800" b="1" dirty="0" smtClean="0">
                <a:solidFill>
                  <a:schemeClr val="tx1"/>
                </a:solidFill>
              </a:rPr>
              <a:t>?</a:t>
            </a:r>
            <a:endParaRPr lang="fr-CA" sz="48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2FF16-261C-48D5-86F7-C8954352633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F4A85-5A2E-4A95-8AA0-ADCCD982E8F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762000" y="3657600"/>
            <a:ext cx="7696200" cy="2133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KAN VI BLI MER “TILPASNINGS-DYKTIGE” I </a:t>
            </a: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Forhold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CA" sz="14400" b="1" cap="al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Til</a:t>
            </a:r>
            <a:r>
              <a:rPr lang="en-CA" sz="144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SAMFUNNET RUNDT OSS?</a:t>
            </a:r>
            <a: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CA" sz="40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CA" sz="4000" b="1" cap="al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 smtClean="0"/>
              <a:t>« </a:t>
            </a:r>
            <a:r>
              <a:rPr lang="fr-CA" b="1" dirty="0" err="1" smtClean="0"/>
              <a:t>Sammendrag</a:t>
            </a:r>
            <a:r>
              <a:rPr lang="fr-CA" b="1" dirty="0" smtClean="0"/>
              <a:t> »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Gi (mer)</a:t>
            </a:r>
            <a:r>
              <a:rPr lang="fr-CA" b="1" dirty="0" smtClean="0"/>
              <a:t>verdi </a:t>
            </a:r>
            <a:r>
              <a:rPr lang="fr-CA" dirty="0" err="1" smtClean="0"/>
              <a:t>til</a:t>
            </a:r>
            <a:r>
              <a:rPr lang="fr-CA" dirty="0" smtClean="0"/>
              <a:t> </a:t>
            </a:r>
            <a:r>
              <a:rPr lang="fr-CA" dirty="0" err="1" smtClean="0"/>
              <a:t>medlemmene</a:t>
            </a:r>
            <a:r>
              <a:rPr lang="fr-CA" dirty="0" smtClean="0"/>
              <a:t> </a:t>
            </a:r>
            <a:r>
              <a:rPr lang="fr-CA" dirty="0" err="1" smtClean="0"/>
              <a:t>våre</a:t>
            </a:r>
            <a:r>
              <a:rPr lang="fr-CA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endParaRPr lang="fr-CA" sz="1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err="1" smtClean="0"/>
              <a:t>Endre</a:t>
            </a:r>
            <a:r>
              <a:rPr lang="en-CA" dirty="0" smtClean="0"/>
              <a:t> </a:t>
            </a:r>
            <a:r>
              <a:rPr lang="en-CA" dirty="0" err="1" smtClean="0"/>
              <a:t>det</a:t>
            </a:r>
            <a:r>
              <a:rPr lang="en-CA" dirty="0" smtClean="0"/>
              <a:t> </a:t>
            </a:r>
            <a:r>
              <a:rPr lang="en-CA" dirty="0" err="1" smtClean="0"/>
              <a:t>som</a:t>
            </a:r>
            <a:r>
              <a:rPr lang="en-CA" dirty="0" smtClean="0"/>
              <a:t> </a:t>
            </a:r>
            <a:r>
              <a:rPr lang="en-CA" dirty="0" err="1" smtClean="0"/>
              <a:t>må</a:t>
            </a:r>
            <a:r>
              <a:rPr lang="en-CA" dirty="0" smtClean="0"/>
              <a:t> </a:t>
            </a:r>
            <a:r>
              <a:rPr lang="en-CA" dirty="0" err="1" smtClean="0"/>
              <a:t>endres</a:t>
            </a:r>
            <a:r>
              <a:rPr lang="en-CA" dirty="0" smtClean="0"/>
              <a:t>, for å </a:t>
            </a:r>
            <a:r>
              <a:rPr lang="en-CA" b="1" dirty="0" err="1" smtClean="0"/>
              <a:t>engasjere</a:t>
            </a:r>
            <a:r>
              <a:rPr lang="en-CA" dirty="0" smtClean="0"/>
              <a:t> og </a:t>
            </a:r>
            <a:r>
              <a:rPr lang="en-CA" dirty="0" err="1" smtClean="0"/>
              <a:t>beholde</a:t>
            </a:r>
            <a:r>
              <a:rPr lang="en-CA" dirty="0" smtClean="0"/>
              <a:t> de </a:t>
            </a:r>
            <a:r>
              <a:rPr lang="en-CA" dirty="0" err="1" smtClean="0"/>
              <a:t>nåværende</a:t>
            </a:r>
            <a:r>
              <a:rPr lang="en-CA" dirty="0" smtClean="0"/>
              <a:t> </a:t>
            </a:r>
            <a:r>
              <a:rPr lang="en-CA" dirty="0" err="1" smtClean="0"/>
              <a:t>medlemmene</a:t>
            </a:r>
            <a:r>
              <a:rPr lang="en-CA" dirty="0" smtClean="0"/>
              <a:t>. </a:t>
            </a:r>
            <a:endParaRPr lang="fr-CA" sz="1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err="1" smtClean="0"/>
              <a:t>Sørg</a:t>
            </a:r>
            <a:r>
              <a:rPr lang="en-CA" dirty="0" smtClean="0"/>
              <a:t> for at </a:t>
            </a:r>
            <a:r>
              <a:rPr lang="en-CA" dirty="0" err="1" smtClean="0"/>
              <a:t>alle</a:t>
            </a:r>
            <a:r>
              <a:rPr lang="en-CA" dirty="0" smtClean="0"/>
              <a:t> </a:t>
            </a:r>
            <a:r>
              <a:rPr lang="en-CA" dirty="0" err="1" smtClean="0"/>
              <a:t>medlemmene</a:t>
            </a:r>
            <a:r>
              <a:rPr lang="en-CA" dirty="0" smtClean="0"/>
              <a:t> (</a:t>
            </a:r>
            <a:r>
              <a:rPr lang="en-CA" dirty="0" err="1" smtClean="0"/>
              <a:t>som</a:t>
            </a:r>
            <a:r>
              <a:rPr lang="en-CA" dirty="0" smtClean="0"/>
              <a:t> </a:t>
            </a:r>
            <a:r>
              <a:rPr lang="en-CA" dirty="0" err="1" smtClean="0"/>
              <a:t>vil</a:t>
            </a:r>
            <a:r>
              <a:rPr lang="en-CA" dirty="0" smtClean="0"/>
              <a:t>) </a:t>
            </a:r>
            <a:r>
              <a:rPr lang="en-CA" dirty="0" err="1" smtClean="0"/>
              <a:t>er</a:t>
            </a:r>
            <a:r>
              <a:rPr lang="en-CA" dirty="0" smtClean="0"/>
              <a:t> </a:t>
            </a:r>
            <a:r>
              <a:rPr lang="en-CA" b="1" dirty="0" err="1" smtClean="0"/>
              <a:t>involvert</a:t>
            </a:r>
            <a:r>
              <a:rPr lang="en-CA" dirty="0" smtClean="0"/>
              <a:t> og at vi </a:t>
            </a:r>
            <a:r>
              <a:rPr lang="en-CA" dirty="0" err="1" smtClean="0"/>
              <a:t>oppfyller</a:t>
            </a:r>
            <a:r>
              <a:rPr lang="en-CA" dirty="0" smtClean="0"/>
              <a:t> </a:t>
            </a:r>
            <a:r>
              <a:rPr lang="en-CA" dirty="0" err="1" smtClean="0"/>
              <a:t>deres</a:t>
            </a:r>
            <a:r>
              <a:rPr lang="en-CA" dirty="0" smtClean="0"/>
              <a:t> </a:t>
            </a:r>
            <a:r>
              <a:rPr lang="en-CA" b="1" dirty="0" err="1" smtClean="0"/>
              <a:t>behov</a:t>
            </a:r>
            <a:r>
              <a:rPr lang="en-CA" b="1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sz="1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err="1" smtClean="0"/>
              <a:t>Gjør</a:t>
            </a:r>
            <a:r>
              <a:rPr lang="en-CA" dirty="0" smtClean="0"/>
              <a:t> alt </a:t>
            </a:r>
            <a:r>
              <a:rPr lang="en-CA" dirty="0" err="1" smtClean="0"/>
              <a:t>det</a:t>
            </a:r>
            <a:r>
              <a:rPr lang="en-CA" dirty="0" smtClean="0"/>
              <a:t> </a:t>
            </a:r>
            <a:r>
              <a:rPr lang="en-CA" dirty="0" err="1" smtClean="0"/>
              <a:t>ovennevnte</a:t>
            </a:r>
            <a:r>
              <a:rPr lang="en-CA" dirty="0" smtClean="0"/>
              <a:t> </a:t>
            </a:r>
            <a:r>
              <a:rPr lang="en-CA" u="sng" dirty="0" err="1" smtClean="0"/>
              <a:t>først</a:t>
            </a:r>
            <a:r>
              <a:rPr lang="en-CA" u="sng" dirty="0" smtClean="0"/>
              <a:t>,</a:t>
            </a:r>
            <a:r>
              <a:rPr lang="en-CA" dirty="0" smtClean="0"/>
              <a:t> </a:t>
            </a:r>
            <a:r>
              <a:rPr lang="en-CA" dirty="0" err="1" smtClean="0"/>
              <a:t>deretter</a:t>
            </a:r>
            <a:r>
              <a:rPr lang="en-CA" dirty="0" smtClean="0"/>
              <a:t>: </a:t>
            </a:r>
          </a:p>
          <a:p>
            <a:pPr marL="356934" lvl="1" indent="0" eaLnBrk="1" fontAlgn="auto" hangingPunct="1">
              <a:spcAft>
                <a:spcPts val="0"/>
              </a:spcAft>
              <a:buNone/>
              <a:defRPr/>
            </a:pPr>
            <a:r>
              <a:rPr lang="en-CA" i="1" dirty="0" err="1"/>
              <a:t>F</a:t>
            </a:r>
            <a:r>
              <a:rPr lang="en-CA" i="1" dirty="0" err="1" smtClean="0"/>
              <a:t>ortell</a:t>
            </a:r>
            <a:r>
              <a:rPr lang="en-CA" i="1" dirty="0" smtClean="0"/>
              <a:t> “din </a:t>
            </a:r>
            <a:r>
              <a:rPr lang="en-CA" i="1" dirty="0" err="1" smtClean="0"/>
              <a:t>Rotaryhistorie</a:t>
            </a:r>
            <a:r>
              <a:rPr lang="en-CA" i="1" dirty="0" smtClean="0"/>
              <a:t>” for å </a:t>
            </a:r>
            <a:r>
              <a:rPr lang="en-CA" i="1" dirty="0" err="1" smtClean="0"/>
              <a:t>tiltrekke</a:t>
            </a:r>
            <a:r>
              <a:rPr lang="en-CA" i="1" dirty="0" smtClean="0"/>
              <a:t> </a:t>
            </a:r>
            <a:r>
              <a:rPr lang="en-CA" b="1" i="1" dirty="0" err="1" smtClean="0"/>
              <a:t>nye</a:t>
            </a:r>
            <a:r>
              <a:rPr lang="en-CA" i="1" dirty="0" smtClean="0"/>
              <a:t> </a:t>
            </a:r>
            <a:r>
              <a:rPr lang="en-CA" i="1" dirty="0" err="1" smtClean="0"/>
              <a:t>medlemmer</a:t>
            </a:r>
            <a:endParaRPr lang="en-CA" i="1" dirty="0" smtClean="0"/>
          </a:p>
          <a:p>
            <a:pPr marL="11430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D3A7B-D979-4EB4-935C-CE0EAA20AF5E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EF3D0-C825-4412-89BD-80D3CFFF70C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7589" name="Picture 6" descr="http://greysanatomycast.info/wp-content/uploads/2014/07/happy-face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46050"/>
            <a:ext cx="177923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421563" cy="2514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 smtClean="0"/>
              <a:t>Å </a:t>
            </a:r>
            <a:r>
              <a:rPr lang="en-US" sz="5400" b="1" dirty="0" err="1" smtClean="0"/>
              <a:t>fortelle</a:t>
            </a:r>
            <a:r>
              <a:rPr lang="en-US" sz="5400" b="1" dirty="0" smtClean="0"/>
              <a:t> “min </a:t>
            </a:r>
            <a:r>
              <a:rPr lang="en-US" sz="5400" b="1" dirty="0" err="1" smtClean="0"/>
              <a:t>Rotaryhistorie</a:t>
            </a:r>
            <a:r>
              <a:rPr lang="en-US" sz="5400" b="1" dirty="0" smtClean="0"/>
              <a:t>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BE3A8-BFA3-415C-868F-7E6DAF9883CE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C606A-E159-4D70-B30C-7EADEEF6BF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Fortelle</a:t>
            </a:r>
            <a:r>
              <a:rPr lang="en-US" b="1" dirty="0" smtClean="0"/>
              <a:t> “</a:t>
            </a:r>
            <a:r>
              <a:rPr lang="en-US" b="1" dirty="0" err="1" smtClean="0"/>
              <a:t>vår</a:t>
            </a:r>
            <a:r>
              <a:rPr lang="en-US" b="1" dirty="0" smtClean="0"/>
              <a:t> </a:t>
            </a:r>
            <a:r>
              <a:rPr lang="en-US" b="1" dirty="0" err="1" smtClean="0"/>
              <a:t>klubbs</a:t>
            </a:r>
            <a:r>
              <a:rPr lang="en-US" b="1" dirty="0" smtClean="0"/>
              <a:t> </a:t>
            </a:r>
            <a:r>
              <a:rPr lang="en-US" b="1" dirty="0" err="1" smtClean="0"/>
              <a:t>historie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914400" y="3505200"/>
            <a:ext cx="5029200" cy="3657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b="1" i="1" dirty="0" smtClean="0"/>
              <a:t>Legg The Rotarian og/</a:t>
            </a:r>
            <a:r>
              <a:rPr lang="en-US" b="1" i="1" dirty="0" err="1" smtClean="0"/>
              <a:t>eller</a:t>
            </a:r>
            <a:r>
              <a:rPr lang="en-US" b="1" i="1" dirty="0" smtClean="0"/>
              <a:t> Rotary </a:t>
            </a:r>
            <a:r>
              <a:rPr lang="en-US" b="1" i="1" dirty="0" err="1" smtClean="0"/>
              <a:t>Norden</a:t>
            </a:r>
            <a:r>
              <a:rPr lang="en-US" b="1" i="1" dirty="0" smtClean="0"/>
              <a:t> </a:t>
            </a:r>
            <a:r>
              <a:rPr lang="en-US" b="1" i="1" dirty="0" err="1" smtClean="0"/>
              <a:t>på</a:t>
            </a:r>
            <a:r>
              <a:rPr lang="en-US" b="1" i="1" dirty="0" smtClean="0"/>
              <a:t> “</a:t>
            </a:r>
            <a:r>
              <a:rPr lang="en-US" b="1" i="1" dirty="0" err="1" smtClean="0"/>
              <a:t>offentlige</a:t>
            </a:r>
            <a:r>
              <a:rPr lang="en-US" b="1" i="1" dirty="0" smtClean="0"/>
              <a:t>” </a:t>
            </a:r>
            <a:r>
              <a:rPr lang="en-US" b="1" i="1" dirty="0" err="1" smtClean="0"/>
              <a:t>steder</a:t>
            </a:r>
            <a:endParaRPr lang="en-US" b="1" i="1" dirty="0" smtClean="0"/>
          </a:p>
          <a:p>
            <a:pPr lvl="1" eaLnBrk="1" hangingPunct="1"/>
            <a:r>
              <a:rPr lang="en-US" b="1" i="1" dirty="0" err="1" smtClean="0"/>
              <a:t>Publisér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prosjekter</a:t>
            </a:r>
            <a:endParaRPr lang="en-US" b="1" i="1" dirty="0" smtClean="0"/>
          </a:p>
          <a:p>
            <a:pPr lvl="1" eaLnBrk="1" hangingPunct="1"/>
            <a:r>
              <a:rPr lang="en-US" b="1" i="1" dirty="0" err="1" smtClean="0"/>
              <a:t>Fremme</a:t>
            </a:r>
            <a:r>
              <a:rPr lang="en-US" b="1" i="1" dirty="0" smtClean="0"/>
              <a:t> </a:t>
            </a:r>
            <a:r>
              <a:rPr lang="en-US" b="1" i="1" dirty="0" err="1" smtClean="0"/>
              <a:t>arbeidet</a:t>
            </a:r>
            <a:r>
              <a:rPr lang="en-US" b="1" i="1" dirty="0" smtClean="0"/>
              <a:t> med / </a:t>
            </a:r>
            <a:r>
              <a:rPr lang="en-US" b="1" i="1" dirty="0" err="1" smtClean="0"/>
              <a:t>fokuset</a:t>
            </a:r>
            <a:r>
              <a:rPr lang="en-US" b="1" i="1" dirty="0" smtClean="0"/>
              <a:t> </a:t>
            </a:r>
            <a:r>
              <a:rPr lang="en-US" b="1" i="1" dirty="0" err="1" smtClean="0"/>
              <a:t>på</a:t>
            </a:r>
            <a:r>
              <a:rPr lang="en-US" b="1" i="1" dirty="0" smtClean="0"/>
              <a:t> </a:t>
            </a:r>
            <a:r>
              <a:rPr lang="en-US" b="1" i="1" dirty="0" err="1" smtClean="0"/>
              <a:t>ungdom</a:t>
            </a:r>
            <a:endParaRPr lang="en-US" b="1" i="1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BAD0C-2083-43E0-827E-FA83CA70484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E8E0C-C2F3-4B5C-9101-4C9471B43B2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610600" cy="199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Riford Brook Cleanup 2Jun2012 (2)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3276600"/>
            <a:ext cx="2590800" cy="343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err="1" smtClean="0"/>
              <a:t>Fortelle</a:t>
            </a:r>
            <a:r>
              <a:rPr lang="en-US" sz="4400" b="1" dirty="0" smtClean="0"/>
              <a:t> “</a:t>
            </a:r>
            <a:r>
              <a:rPr lang="en-US" sz="4400" b="1" dirty="0" err="1" smtClean="0"/>
              <a:t>vår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klubbs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historie</a:t>
            </a:r>
            <a:r>
              <a:rPr lang="en-US" sz="4400" b="1" dirty="0" smtClean="0"/>
              <a:t>”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84" charset="-128"/>
            </a:endParaRPr>
          </a:p>
        </p:txBody>
      </p:sp>
      <p:sp>
        <p:nvSpPr>
          <p:cNvPr id="94211" name="Content Placeholder 6"/>
          <p:cNvSpPr>
            <a:spLocks noGrp="1"/>
          </p:cNvSpPr>
          <p:nvPr>
            <p:ph idx="1"/>
          </p:nvPr>
        </p:nvSpPr>
        <p:spPr>
          <a:xfrm>
            <a:off x="838200" y="1371600"/>
            <a:ext cx="8229600" cy="5486400"/>
          </a:xfrm>
        </p:spPr>
        <p:txBody>
          <a:bodyPr/>
          <a:lstStyle/>
          <a:p>
            <a:r>
              <a:rPr lang="nb-NO" sz="2800" dirty="0"/>
              <a:t>Søke muligheter for rotarianere til å snakke </a:t>
            </a:r>
            <a:r>
              <a:rPr lang="nb-NO" sz="2800" dirty="0" smtClean="0"/>
              <a:t>(om Rotary) på offentlige arenaer </a:t>
            </a:r>
            <a:r>
              <a:rPr lang="nb-NO" sz="2800" dirty="0"/>
              <a:t>og i </a:t>
            </a:r>
            <a:r>
              <a:rPr lang="nb-NO" sz="2800" dirty="0" smtClean="0"/>
              <a:t>skolen</a:t>
            </a:r>
          </a:p>
          <a:p>
            <a:r>
              <a:rPr lang="nb-NO" sz="2800" dirty="0" smtClean="0">
                <a:ea typeface="ＭＳ Ｐゴシック" charset="-128"/>
              </a:rPr>
              <a:t>Fremme</a:t>
            </a:r>
            <a:r>
              <a:rPr lang="en-US" sz="2800" dirty="0" smtClean="0">
                <a:ea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</a:rPr>
              <a:t>Rotarys</a:t>
            </a:r>
            <a:r>
              <a:rPr lang="en-US" sz="2800" dirty="0" smtClean="0">
                <a:ea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</a:rPr>
              <a:t>arbeid</a:t>
            </a:r>
            <a:r>
              <a:rPr lang="en-US" sz="2800" dirty="0" smtClean="0">
                <a:ea typeface="ＭＳ Ｐゴシック" charset="-128"/>
              </a:rPr>
              <a:t> med- og for </a:t>
            </a:r>
            <a:r>
              <a:rPr lang="en-US" sz="2800" dirty="0" err="1" smtClean="0">
                <a:ea typeface="ＭＳ Ｐゴシック" charset="-128"/>
              </a:rPr>
              <a:t>unge</a:t>
            </a:r>
            <a:endParaRPr lang="en-US" sz="2800" dirty="0" smtClean="0">
              <a:ea typeface="ＭＳ Ｐゴシック" charset="-128"/>
            </a:endParaRPr>
          </a:p>
          <a:p>
            <a:pPr eaLnBrk="1" hangingPunct="1"/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2F706-ECB7-4E25-8D8B-01F55BFB206F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B9D25-1C96-4585-BABB-8789830A1A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4212" name="Picture 2" descr="Book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18552"/>
            <a:ext cx="4810125" cy="3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6162675" y="3962400"/>
            <a:ext cx="260032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800" b="1" i="1" dirty="0" smtClean="0">
                <a:latin typeface="Calibri" charset="0"/>
              </a:rPr>
              <a:t>“</a:t>
            </a:r>
            <a:r>
              <a:rPr lang="en-US" sz="2800" b="1" i="1" dirty="0" err="1" smtClean="0">
                <a:latin typeface="Calibri" charset="0"/>
              </a:rPr>
              <a:t>Personlige</a:t>
            </a:r>
            <a:r>
              <a:rPr lang="en-US" sz="2800" b="1" i="1" dirty="0" smtClean="0">
                <a:latin typeface="Calibri" charset="0"/>
              </a:rPr>
              <a:t>” </a:t>
            </a:r>
            <a:r>
              <a:rPr lang="en-US" sz="2800" b="1" i="1" dirty="0" err="1" smtClean="0">
                <a:latin typeface="Calibri" charset="0"/>
              </a:rPr>
              <a:t>bøker</a:t>
            </a:r>
            <a:r>
              <a:rPr lang="en-US" sz="2800" b="1" i="1" dirty="0" smtClean="0">
                <a:latin typeface="Calibri" charset="0"/>
              </a:rPr>
              <a:t> for </a:t>
            </a:r>
            <a:r>
              <a:rPr lang="en-US" sz="2800" b="1" i="1" dirty="0" err="1" smtClean="0">
                <a:latin typeface="Calibri" charset="0"/>
              </a:rPr>
              <a:t>førsteklassinger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 flipH="1">
            <a:off x="5410200" y="4114800"/>
            <a:ext cx="533400" cy="3317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Fortelle</a:t>
            </a:r>
            <a:r>
              <a:rPr lang="en-US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“min </a:t>
            </a:r>
            <a:r>
              <a:rPr lang="en-US" sz="3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Rotaryhistorie</a:t>
            </a:r>
            <a:r>
              <a:rPr lang="en-US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”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“</a:t>
            </a:r>
            <a:r>
              <a:rPr lang="en-US" sz="3400" dirty="0" err="1" smtClean="0"/>
              <a:t>Hva</a:t>
            </a:r>
            <a:r>
              <a:rPr lang="en-US" sz="3400" dirty="0" smtClean="0"/>
              <a:t> </a:t>
            </a:r>
            <a:r>
              <a:rPr lang="en-US" sz="3400" dirty="0" err="1" smtClean="0"/>
              <a:t>er</a:t>
            </a:r>
            <a:r>
              <a:rPr lang="en-US" sz="3400" dirty="0" smtClean="0"/>
              <a:t> den </a:t>
            </a:r>
            <a:r>
              <a:rPr lang="en-US" sz="3400" dirty="0" err="1" smtClean="0"/>
              <a:t>nålen</a:t>
            </a:r>
            <a:r>
              <a:rPr lang="en-US" sz="3400" dirty="0" smtClean="0"/>
              <a:t>?” </a:t>
            </a:r>
          </a:p>
          <a:p>
            <a:r>
              <a:rPr lang="en-US" sz="3400" dirty="0" smtClean="0"/>
              <a:t>“</a:t>
            </a:r>
            <a:r>
              <a:rPr lang="en-US" sz="3400" dirty="0" err="1" smtClean="0"/>
              <a:t>Det</a:t>
            </a:r>
            <a:r>
              <a:rPr lang="en-US" sz="3400" dirty="0" smtClean="0"/>
              <a:t> </a:t>
            </a:r>
            <a:r>
              <a:rPr lang="en-US" sz="3400" dirty="0" err="1" smtClean="0"/>
              <a:t>er</a:t>
            </a:r>
            <a:r>
              <a:rPr lang="en-US" sz="3400" dirty="0" smtClean="0"/>
              <a:t> </a:t>
            </a:r>
            <a:r>
              <a:rPr lang="en-US" sz="3400" dirty="0" err="1" smtClean="0"/>
              <a:t>en</a:t>
            </a:r>
            <a:r>
              <a:rPr lang="en-US" sz="3400" dirty="0" smtClean="0"/>
              <a:t> </a:t>
            </a:r>
            <a:r>
              <a:rPr lang="en-US" sz="3400" dirty="0" err="1" smtClean="0"/>
              <a:t>Rotarynål</a:t>
            </a:r>
            <a:r>
              <a:rPr lang="en-US" sz="3400" dirty="0" smtClean="0"/>
              <a:t>”  </a:t>
            </a:r>
          </a:p>
          <a:p>
            <a:r>
              <a:rPr lang="en-US" sz="3400" dirty="0" smtClean="0"/>
              <a:t>“</a:t>
            </a:r>
            <a:r>
              <a:rPr lang="en-US" sz="3400" dirty="0" err="1" smtClean="0"/>
              <a:t>Hva</a:t>
            </a:r>
            <a:r>
              <a:rPr lang="en-US" sz="3400" dirty="0" smtClean="0"/>
              <a:t> </a:t>
            </a:r>
            <a:r>
              <a:rPr lang="en-US" sz="3400" dirty="0" err="1" smtClean="0"/>
              <a:t>er</a:t>
            </a:r>
            <a:r>
              <a:rPr lang="en-US" sz="3400" dirty="0" smtClean="0"/>
              <a:t> Rotary?” </a:t>
            </a:r>
          </a:p>
          <a:p>
            <a:r>
              <a:rPr lang="en-US" sz="3400" dirty="0" smtClean="0"/>
              <a:t>“Rotary </a:t>
            </a:r>
            <a:r>
              <a:rPr lang="en-US" sz="3400" dirty="0" err="1" smtClean="0"/>
              <a:t>er</a:t>
            </a:r>
            <a:r>
              <a:rPr lang="en-US" sz="3400" dirty="0" smtClean="0"/>
              <a:t> den </a:t>
            </a:r>
            <a:r>
              <a:rPr lang="en-US" sz="3400" dirty="0" err="1" smtClean="0"/>
              <a:t>beste</a:t>
            </a:r>
            <a:r>
              <a:rPr lang="en-US" sz="3400" dirty="0" smtClean="0"/>
              <a:t> </a:t>
            </a:r>
            <a:r>
              <a:rPr lang="en-US" sz="3400" dirty="0" err="1" smtClean="0"/>
              <a:t>beslutningen</a:t>
            </a:r>
            <a:r>
              <a:rPr lang="en-US" sz="3400" dirty="0" smtClean="0"/>
              <a:t> </a:t>
            </a:r>
            <a:r>
              <a:rPr lang="en-US" sz="3400" dirty="0" err="1" smtClean="0"/>
              <a:t>jeg</a:t>
            </a:r>
            <a:r>
              <a:rPr lang="en-US" sz="3400" dirty="0" smtClean="0"/>
              <a:t> </a:t>
            </a:r>
            <a:r>
              <a:rPr lang="en-US" sz="3400" dirty="0" err="1" smtClean="0"/>
              <a:t>har</a:t>
            </a:r>
            <a:r>
              <a:rPr lang="en-US" sz="3400" dirty="0" smtClean="0"/>
              <a:t> tatt </a:t>
            </a:r>
            <a:r>
              <a:rPr lang="en-US" sz="3400" dirty="0" err="1" smtClean="0"/>
              <a:t>i</a:t>
            </a:r>
            <a:r>
              <a:rPr lang="en-US" sz="3400" dirty="0" smtClean="0"/>
              <a:t> hele mitt liv.” </a:t>
            </a:r>
          </a:p>
          <a:p>
            <a:r>
              <a:rPr lang="en-US" sz="3400" dirty="0" smtClean="0"/>
              <a:t>“</a:t>
            </a:r>
            <a:r>
              <a:rPr lang="en-US" sz="3400" dirty="0" err="1" smtClean="0"/>
              <a:t>Hva</a:t>
            </a:r>
            <a:r>
              <a:rPr lang="en-US" sz="3400" dirty="0" smtClean="0"/>
              <a:t> </a:t>
            </a:r>
            <a:r>
              <a:rPr lang="en-US" sz="3400" dirty="0" err="1" smtClean="0"/>
              <a:t>mener</a:t>
            </a:r>
            <a:r>
              <a:rPr lang="en-US" sz="3400" dirty="0" smtClean="0"/>
              <a:t> du med </a:t>
            </a:r>
            <a:r>
              <a:rPr lang="en-US" sz="3400" dirty="0" err="1" smtClean="0"/>
              <a:t>det</a:t>
            </a:r>
            <a:r>
              <a:rPr lang="en-US" sz="3400" dirty="0" smtClean="0"/>
              <a:t>?”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BF6BC-3DE7-4BF0-AE4E-121CABBF89B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6C35-5F77-45F7-BB04-69D0C38B0F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5237" name="Picture 6" descr="C:\Users\Owner\Documents\1Family\1Dad\1Rotary\2 Membership\Rotary Lapel 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1843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99350" cy="4800600"/>
          </a:xfrm>
        </p:spPr>
        <p:txBody>
          <a:bodyPr>
            <a:normAutofit/>
          </a:bodyPr>
          <a:lstStyle/>
          <a:p>
            <a:pPr marL="365125" lvl="1" indent="-282575" algn="ctr"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lang="en-US" sz="4400" b="1" dirty="0" smtClean="0"/>
              <a:t>   “</a:t>
            </a:r>
            <a:r>
              <a:rPr lang="en-US" sz="4400" b="1" dirty="0" err="1" smtClean="0"/>
              <a:t>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medlemskapsstrategi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bygget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primært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på</a:t>
            </a:r>
            <a:r>
              <a:rPr lang="en-US" sz="4400" b="1" dirty="0" smtClean="0"/>
              <a:t> å </a:t>
            </a:r>
            <a:r>
              <a:rPr lang="en-US" sz="4400" b="1" dirty="0" err="1" smtClean="0"/>
              <a:t>skaffe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nye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medlemmer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medfører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ikke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varig</a:t>
            </a:r>
            <a:r>
              <a:rPr lang="en-US" sz="4400" b="1" dirty="0" smtClean="0"/>
              <a:t> / </a:t>
            </a:r>
            <a:r>
              <a:rPr lang="en-US" sz="4400" b="1" dirty="0" err="1" smtClean="0"/>
              <a:t>bærekraftig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medlemsvekst</a:t>
            </a:r>
            <a:r>
              <a:rPr lang="en-US" sz="4400" b="1" dirty="0" smtClean="0"/>
              <a:t>”...</a:t>
            </a:r>
          </a:p>
          <a:p>
            <a:pPr marL="365125" lvl="1" indent="-282575" algn="r"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A finding of Rotary International</a:t>
            </a:r>
          </a:p>
          <a:p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92F8E-7D2F-4AD3-8D07-67118F5FFD4E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A9F86-FBE6-47A7-A8F1-906EE8D1E6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Fortelle</a:t>
            </a:r>
            <a:r>
              <a:rPr lang="en-US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“min </a:t>
            </a:r>
            <a:r>
              <a:rPr lang="en-US" sz="3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Rotaryhistorie</a:t>
            </a:r>
            <a:r>
              <a:rPr lang="en-US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”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9935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med </a:t>
            </a:r>
            <a:r>
              <a:rPr lang="en-US" dirty="0" err="1" smtClean="0"/>
              <a:t>i</a:t>
            </a:r>
            <a:r>
              <a:rPr lang="en-US" dirty="0" smtClean="0"/>
              <a:t> Rotary </a:t>
            </a:r>
            <a:r>
              <a:rPr lang="en-US" dirty="0" err="1" smtClean="0"/>
              <a:t>fordi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ønsket</a:t>
            </a:r>
            <a:r>
              <a:rPr lang="en-US" dirty="0" smtClean="0"/>
              <a:t> å </a:t>
            </a:r>
            <a:r>
              <a:rPr lang="en-US" dirty="0" err="1" smtClean="0"/>
              <a:t>gjøre</a:t>
            </a:r>
            <a:r>
              <a:rPr lang="en-US" dirty="0" smtClean="0"/>
              <a:t> </a:t>
            </a:r>
            <a:r>
              <a:rPr lang="en-US" dirty="0" err="1" smtClean="0"/>
              <a:t>livet</a:t>
            </a:r>
            <a:r>
              <a:rPr lang="en-US" dirty="0" smtClean="0"/>
              <a:t> </a:t>
            </a:r>
            <a:r>
              <a:rPr lang="en-US" dirty="0" err="1" smtClean="0"/>
              <a:t>bedre</a:t>
            </a:r>
            <a:r>
              <a:rPr lang="en-US" dirty="0" smtClean="0"/>
              <a:t> for folk </a:t>
            </a:r>
            <a:r>
              <a:rPr lang="en-US" dirty="0" err="1" smtClean="0"/>
              <a:t>i</a:t>
            </a:r>
            <a:r>
              <a:rPr lang="en-US" dirty="0" smtClean="0"/>
              <a:t> mitt </a:t>
            </a:r>
            <a:r>
              <a:rPr lang="en-US" dirty="0" err="1" smtClean="0"/>
              <a:t>lokalsamfunn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Men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med for </a:t>
            </a:r>
            <a:r>
              <a:rPr lang="en-US" dirty="0" err="1" smtClean="0"/>
              <a:t>vennskapet</a:t>
            </a:r>
            <a:r>
              <a:rPr lang="en-US" dirty="0" smtClean="0"/>
              <a:t> og de mange </a:t>
            </a:r>
            <a:r>
              <a:rPr lang="en-US" dirty="0" err="1" smtClean="0"/>
              <a:t>tilbud</a:t>
            </a:r>
            <a:r>
              <a:rPr lang="en-US" dirty="0" smtClean="0"/>
              <a:t> Rotary </a:t>
            </a:r>
            <a:r>
              <a:rPr lang="en-US" dirty="0" err="1" smtClean="0"/>
              <a:t>gir</a:t>
            </a:r>
            <a:r>
              <a:rPr lang="en-US" dirty="0" smtClean="0"/>
              <a:t> – og;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verdensomspennende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mange </a:t>
            </a:r>
            <a:r>
              <a:rPr lang="en-US" dirty="0" err="1" smtClean="0"/>
              <a:t>muligheter</a:t>
            </a:r>
            <a:r>
              <a:rPr lang="en-US" dirty="0" smtClean="0"/>
              <a:t> for å </a:t>
            </a:r>
            <a:r>
              <a:rPr lang="en-US" dirty="0" err="1" smtClean="0"/>
              <a:t>gjøre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innsats</a:t>
            </a:r>
            <a:r>
              <a:rPr lang="en-US" dirty="0" smtClean="0"/>
              <a:t>, f </a:t>
            </a:r>
            <a:r>
              <a:rPr lang="en-US" dirty="0" err="1" smtClean="0"/>
              <a:t>eks</a:t>
            </a:r>
            <a:r>
              <a:rPr lang="en-US" dirty="0" smtClean="0"/>
              <a:t> å </a:t>
            </a:r>
            <a:r>
              <a:rPr lang="en-US" dirty="0" err="1" smtClean="0"/>
              <a:t>gi</a:t>
            </a:r>
            <a:r>
              <a:rPr lang="en-US" dirty="0"/>
              <a:t> </a:t>
            </a:r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trenger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mulighet</a:t>
            </a:r>
            <a:r>
              <a:rPr lang="en-US" dirty="0" smtClean="0"/>
              <a:t> for rent </a:t>
            </a:r>
            <a:r>
              <a:rPr lang="en-US" dirty="0" err="1" smtClean="0"/>
              <a:t>vann</a:t>
            </a:r>
            <a:r>
              <a:rPr lang="en-US" dirty="0" smtClean="0"/>
              <a:t> og </a:t>
            </a:r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sanitære</a:t>
            </a:r>
            <a:r>
              <a:rPr lang="en-US" dirty="0" smtClean="0"/>
              <a:t> </a:t>
            </a:r>
            <a:r>
              <a:rPr lang="en-US" dirty="0" err="1" smtClean="0"/>
              <a:t>forhold</a:t>
            </a:r>
            <a:r>
              <a:rPr lang="en-US" dirty="0" smtClean="0"/>
              <a:t>, </a:t>
            </a:r>
            <a:r>
              <a:rPr lang="en-US" dirty="0" err="1" smtClean="0"/>
              <a:t>eller</a:t>
            </a:r>
            <a:r>
              <a:rPr lang="en-US" dirty="0" smtClean="0"/>
              <a:t> lese- og </a:t>
            </a:r>
            <a:r>
              <a:rPr lang="en-US" dirty="0" err="1" smtClean="0"/>
              <a:t>skriveopplæring</a:t>
            </a:r>
            <a:r>
              <a:rPr lang="en-US" dirty="0" smtClean="0"/>
              <a:t>, </a:t>
            </a:r>
            <a:r>
              <a:rPr lang="en-US" dirty="0" err="1" smtClean="0"/>
              <a:t>eller</a:t>
            </a:r>
            <a:r>
              <a:rPr lang="en-US" dirty="0" smtClean="0"/>
              <a:t>…”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9B8F8-3FDF-46D7-BD5F-0E04DD9FC6BA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00B23-0DAA-4643-8862-DF470559EAF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 txBox="1">
            <a:spLocks/>
          </p:cNvSpPr>
          <p:nvPr/>
        </p:nvSpPr>
        <p:spPr bwMode="auto">
          <a:xfrm>
            <a:off x="-15766" y="-762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“Å </a:t>
            </a:r>
            <a:r>
              <a:rPr lang="en-US" sz="3200" b="1" dirty="0" err="1" smtClean="0">
                <a:latin typeface="Arial Narrow" pitchFamily="34" charset="0"/>
              </a:rPr>
              <a:t>hjelpe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verden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til</a:t>
            </a:r>
            <a:r>
              <a:rPr lang="en-US" sz="3200" b="1" dirty="0" smtClean="0">
                <a:latin typeface="Arial Narrow" pitchFamily="34" charset="0"/>
              </a:rPr>
              <a:t> å </a:t>
            </a:r>
            <a:r>
              <a:rPr lang="en-US" sz="3200" b="1" dirty="0" err="1" smtClean="0">
                <a:latin typeface="Arial Narrow" pitchFamily="34" charset="0"/>
              </a:rPr>
              <a:t>utrydde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sykdommer</a:t>
            </a:r>
            <a:r>
              <a:rPr lang="en-US" sz="3200" b="1" dirty="0" smtClean="0">
                <a:latin typeface="Arial Narrow" pitchFamily="34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</a:rPr>
              <a:t>som</a:t>
            </a:r>
            <a:r>
              <a:rPr lang="en-US" sz="3200" b="1" dirty="0" smtClean="0">
                <a:latin typeface="Arial Narrow" pitchFamily="34" charset="0"/>
              </a:rPr>
              <a:t> polio” 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9728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01414"/>
            <a:ext cx="7708189" cy="50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E6F1-E489-4582-A2CE-C77BB9DCE1C8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8D59D-4CF9-4B82-8A95-A20DA8DB60D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59714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hlinkClick r:id="rId4"/>
              </a:rPr>
              <a:t>https://www.facebook.com/video.php?v=2554066620730&amp;set=vb.78976274836&amp;type=2&amp;theater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FE032-7898-4F11-B217-CEE51E3B0784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8D59D-4CF9-4B82-8A95-A20DA8DB60D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7285" name="Title 1"/>
          <p:cNvSpPr txBox="1">
            <a:spLocks/>
          </p:cNvSpPr>
          <p:nvPr/>
        </p:nvSpPr>
        <p:spPr bwMode="auto">
          <a:xfrm>
            <a:off x="533400" y="5562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Char char="•"/>
            </a:pP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Fortsett</a:t>
            </a:r>
            <a:r>
              <a:rPr lang="en-US" sz="2800" b="1" dirty="0" smtClean="0">
                <a:latin typeface="Arial Narrow" pitchFamily="34" charset="0"/>
              </a:rPr>
              <a:t> med å </a:t>
            </a:r>
            <a:r>
              <a:rPr lang="en-US" sz="2800" b="1" dirty="0" err="1" smtClean="0">
                <a:latin typeface="Arial Narrow" pitchFamily="34" charset="0"/>
              </a:rPr>
              <a:t>fortelle</a:t>
            </a:r>
            <a:r>
              <a:rPr lang="en-US" sz="2800" b="1" dirty="0" smtClean="0">
                <a:latin typeface="Arial Narrow" pitchFamily="34" charset="0"/>
              </a:rPr>
              <a:t> om </a:t>
            </a:r>
            <a:r>
              <a:rPr lang="en-US" sz="2800" b="1" u="sng" dirty="0" smtClean="0">
                <a:latin typeface="Arial Narrow" pitchFamily="34" charset="0"/>
              </a:rPr>
              <a:t>din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klubbs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prosjekt</a:t>
            </a:r>
            <a:r>
              <a:rPr lang="en-US" sz="2800" b="1" dirty="0" smtClean="0">
                <a:latin typeface="Arial Narrow" pitchFamily="34" charset="0"/>
              </a:rPr>
              <a:t>(</a:t>
            </a:r>
            <a:r>
              <a:rPr lang="en-US" sz="2800" b="1" dirty="0" err="1" smtClean="0">
                <a:latin typeface="Arial Narrow" pitchFamily="34" charset="0"/>
              </a:rPr>
              <a:t>er</a:t>
            </a:r>
            <a:r>
              <a:rPr lang="en-US" sz="2800" b="1" dirty="0" smtClean="0">
                <a:latin typeface="Arial Narrow" pitchFamily="34" charset="0"/>
              </a:rPr>
              <a:t>)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22530" name="Picture 2" descr="WeAreThisClose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6248400" cy="542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/>
              <a:t>Gå</a:t>
            </a:r>
            <a:r>
              <a:rPr lang="en-US" sz="4800" b="1" i="1" dirty="0" smtClean="0"/>
              <a:t> med </a:t>
            </a:r>
            <a:r>
              <a:rPr lang="en-US" sz="4800" b="1" i="1" dirty="0" err="1" smtClean="0"/>
              <a:t>Rotarynålen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på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deg</a:t>
            </a:r>
            <a:r>
              <a:rPr lang="en-US" sz="4800" b="1" i="1" dirty="0" smtClean="0"/>
              <a:t>!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err="1" smtClean="0"/>
              <a:t>Ikke</a:t>
            </a:r>
            <a:r>
              <a:rPr lang="en-US" sz="4800" b="1" dirty="0" smtClean="0"/>
              <a:t> bare </a:t>
            </a:r>
            <a:r>
              <a:rPr lang="en-US" sz="4800" b="1" dirty="0" err="1" smtClean="0"/>
              <a:t>på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Rotarymøtene</a:t>
            </a:r>
            <a:r>
              <a:rPr lang="en-US" sz="4800" b="1" dirty="0" smtClean="0"/>
              <a:t>,</a:t>
            </a:r>
          </a:p>
          <a:p>
            <a:r>
              <a:rPr lang="en-US" sz="5400" b="1" dirty="0"/>
              <a:t>m</a:t>
            </a:r>
            <a:r>
              <a:rPr lang="en-US" sz="5400" b="1" dirty="0" smtClean="0"/>
              <a:t>en </a:t>
            </a:r>
            <a:r>
              <a:rPr lang="en-US" sz="5400" b="1" u="sng" dirty="0" err="1" smtClean="0"/>
              <a:t>hver</a:t>
            </a:r>
            <a:r>
              <a:rPr lang="en-US" sz="5400" b="1" dirty="0" smtClean="0"/>
              <a:t> dag</a:t>
            </a:r>
          </a:p>
          <a:p>
            <a:r>
              <a:rPr lang="en-US" sz="6000" b="1" dirty="0" smtClean="0"/>
              <a:t>La </a:t>
            </a:r>
            <a:r>
              <a:rPr lang="en-US" sz="6000" b="1" dirty="0" err="1" smtClean="0"/>
              <a:t>oss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fortelle</a:t>
            </a:r>
            <a:r>
              <a:rPr lang="en-US" sz="6000" b="1" dirty="0" smtClean="0"/>
              <a:t> “</a:t>
            </a:r>
            <a:r>
              <a:rPr lang="en-US" sz="6000" b="1" dirty="0" err="1" smtClean="0"/>
              <a:t>vår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historie</a:t>
            </a:r>
            <a:r>
              <a:rPr lang="en-US" sz="6000" b="1" dirty="0" smtClean="0"/>
              <a:t>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36B89-DF07-48CC-9B78-9606F7F919E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FE44-4620-4722-B76A-3CA678B235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" y="152400"/>
            <a:ext cx="8763000" cy="1600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err="1" smtClean="0"/>
              <a:t>Tiltrekke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oss</a:t>
            </a:r>
            <a:r>
              <a:rPr lang="en-US" sz="4800" b="1" dirty="0" smtClean="0"/>
              <a:t>  / </a:t>
            </a:r>
            <a:r>
              <a:rPr lang="en-US" sz="4800" b="1" dirty="0" err="1" smtClean="0"/>
              <a:t>rekruttere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u="sng" dirty="0" err="1" smtClean="0"/>
              <a:t>nye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medlemmer</a:t>
            </a:r>
            <a:endParaRPr lang="en-US" sz="48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60365-1307-41DB-8034-2F5155DCA089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BD11-CA06-48F7-AA20-2930D741F21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381000" y="17526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err="1" smtClean="0"/>
              <a:t>Pressemeldinger</a:t>
            </a:r>
            <a:endParaRPr lang="en-US" sz="2800" b="1" dirty="0"/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smtClean="0"/>
              <a:t>Radio/TV/Avis/</a:t>
            </a:r>
            <a:r>
              <a:rPr lang="en-US" sz="2800" b="1" dirty="0" err="1" smtClean="0"/>
              <a:t>hjemmeside</a:t>
            </a:r>
            <a:r>
              <a:rPr lang="en-US" sz="2800" b="1" dirty="0" smtClean="0"/>
              <a:t>/Facebook </a:t>
            </a:r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smtClean="0"/>
              <a:t>“</a:t>
            </a:r>
            <a:r>
              <a:rPr lang="en-US" sz="2800" b="1" dirty="0" err="1"/>
              <a:t>RotarySmiles</a:t>
            </a:r>
            <a:r>
              <a:rPr lang="en-US" sz="2800" b="1" dirty="0"/>
              <a:t>” posters</a:t>
            </a:r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err="1" smtClean="0"/>
              <a:t>Invitere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foredragsholdere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tilbake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klubben</a:t>
            </a:r>
            <a:r>
              <a:rPr lang="en-US" sz="2800" b="1" dirty="0" smtClean="0"/>
              <a:t>.</a:t>
            </a:r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err="1" smtClean="0"/>
              <a:t>Deltakelse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lokale</a:t>
            </a:r>
            <a:r>
              <a:rPr lang="en-US" sz="2800" b="1" dirty="0" smtClean="0"/>
              <a:t> “happenings” / </a:t>
            </a:r>
            <a:r>
              <a:rPr lang="en-US" sz="2800" b="1" dirty="0" err="1" smtClean="0"/>
              <a:t>treffsteder</a:t>
            </a:r>
            <a:endParaRPr lang="en-US" sz="2800" b="1" dirty="0" smtClean="0"/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smtClean="0"/>
              <a:t>“Munn </a:t>
            </a:r>
            <a:r>
              <a:rPr lang="en-US" sz="2800" b="1" dirty="0" err="1" smtClean="0"/>
              <a:t>til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munn-metoden</a:t>
            </a:r>
            <a:r>
              <a:rPr lang="en-US" sz="2800" b="1" dirty="0" smtClean="0"/>
              <a:t>”</a:t>
            </a:r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err="1" smtClean="0"/>
              <a:t>Distribuere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klubbens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nyhetsbrev</a:t>
            </a:r>
            <a:r>
              <a:rPr lang="en-US" sz="2800" b="1" dirty="0" smtClean="0"/>
              <a:t>”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lokalsamfunnet</a:t>
            </a:r>
            <a:endParaRPr lang="en-US" sz="2800" b="1" dirty="0" smtClean="0"/>
          </a:p>
          <a:p>
            <a:pPr marL="869950" lvl="1" indent="-514350">
              <a:buFont typeface="Arial" pitchFamily="34" charset="0"/>
              <a:buChar char="•"/>
            </a:pPr>
            <a:r>
              <a:rPr lang="en-US" sz="2800" b="1" dirty="0" err="1" smtClean="0"/>
              <a:t>Lage</a:t>
            </a:r>
            <a:r>
              <a:rPr lang="en-US" sz="2800" b="1" dirty="0" smtClean="0"/>
              <a:t> e-</a:t>
            </a:r>
            <a:r>
              <a:rPr lang="en-US" sz="2800" b="1" dirty="0" err="1" smtClean="0"/>
              <a:t>postliste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venner</a:t>
            </a:r>
            <a:r>
              <a:rPr lang="en-US" sz="2800" b="1" dirty="0" smtClean="0"/>
              <a:t> av Rotary”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</a:t>
            </a:r>
            <a:r>
              <a:rPr lang="en-US" b="1" dirty="0" err="1" smtClean="0"/>
              <a:t>Alternativ</a:t>
            </a:r>
            <a:r>
              <a:rPr lang="en-US" b="1" dirty="0" smtClean="0"/>
              <a:t>” </a:t>
            </a:r>
            <a:r>
              <a:rPr lang="en-US" b="1" dirty="0" err="1" smtClean="0"/>
              <a:t>rekruttering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192962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err="1" smtClean="0"/>
              <a:t>Selskaps</a:t>
            </a:r>
            <a:r>
              <a:rPr lang="en-US" sz="3600" b="1" dirty="0" smtClean="0"/>
              <a:t>-/</a:t>
            </a:r>
            <a:r>
              <a:rPr lang="en-US" sz="3600" b="1" dirty="0" err="1" smtClean="0"/>
              <a:t>bedriftsplan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Et </a:t>
            </a:r>
            <a:r>
              <a:rPr lang="en-US" sz="2800" b="1" dirty="0" err="1" smtClean="0"/>
              <a:t>selskap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ansatte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blir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medlem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én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enhet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konsernsjef</a:t>
            </a:r>
            <a:r>
              <a:rPr lang="en-US" sz="2800" b="1" dirty="0" smtClean="0"/>
              <a:t> “+ 3 </a:t>
            </a:r>
            <a:r>
              <a:rPr lang="en-US" sz="2800" b="1" dirty="0" err="1" smtClean="0"/>
              <a:t>ansatte</a:t>
            </a:r>
            <a:r>
              <a:rPr lang="en-US" sz="2800" b="1" dirty="0" smtClean="0"/>
              <a:t>”) </a:t>
            </a:r>
            <a:br>
              <a:rPr lang="en-US" sz="2800" b="1" dirty="0" smtClean="0"/>
            </a:b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Rotarymedlemmer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err="1" smtClean="0"/>
              <a:t>Klubbene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frihet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til</a:t>
            </a:r>
            <a:r>
              <a:rPr lang="en-US" sz="2800" b="1" dirty="0" smtClean="0"/>
              <a:t> å </a:t>
            </a:r>
            <a:r>
              <a:rPr lang="en-US" sz="2800" b="1" dirty="0" err="1" smtClean="0"/>
              <a:t>administrere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planen</a:t>
            </a:r>
            <a:r>
              <a:rPr lang="en-US" sz="2800" b="1" dirty="0" smtClean="0"/>
              <a:t>, og </a:t>
            </a:r>
            <a:r>
              <a:rPr lang="en-US" sz="2800" b="1" dirty="0" err="1" smtClean="0"/>
              <a:t>distriktet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råd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veiledning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3600" b="1" dirty="0" err="1" smtClean="0"/>
              <a:t>Familieplan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900" b="1" dirty="0" err="1" smtClean="0"/>
              <a:t>Oppmuntre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familiemedlemmer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til</a:t>
            </a:r>
            <a:r>
              <a:rPr lang="en-US" sz="2900" b="1" dirty="0" smtClean="0"/>
              <a:t> å </a:t>
            </a:r>
            <a:r>
              <a:rPr lang="en-US" sz="2900" b="1" dirty="0" err="1" smtClean="0"/>
              <a:t>bli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medlemmer</a:t>
            </a:r>
            <a:r>
              <a:rPr lang="en-US" sz="2900" b="1" dirty="0" smtClean="0"/>
              <a:t> – </a:t>
            </a:r>
            <a:r>
              <a:rPr lang="en-US" sz="2900" b="1" dirty="0" err="1" smtClean="0"/>
              <a:t>tilby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insentiver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</a:t>
            </a:r>
            <a:r>
              <a:rPr lang="en-US" sz="2900" b="1" dirty="0" smtClean="0"/>
              <a:t> form av </a:t>
            </a:r>
            <a:r>
              <a:rPr lang="en-US" sz="2900" b="1" dirty="0" err="1" smtClean="0"/>
              <a:t>redusert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kontingent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til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klubb</a:t>
            </a:r>
            <a:r>
              <a:rPr lang="en-US" sz="2900" b="1" dirty="0" smtClean="0"/>
              <a:t> &amp; </a:t>
            </a:r>
            <a:r>
              <a:rPr lang="en-US" sz="2900" b="1" dirty="0" err="1" smtClean="0"/>
              <a:t>distrikt</a:t>
            </a:r>
            <a:r>
              <a:rPr lang="en-US" sz="2900" b="1" dirty="0" smtClean="0"/>
              <a:t> (og RI..?)</a:t>
            </a:r>
            <a:br>
              <a:rPr lang="en-US" sz="2900" b="1" dirty="0" smtClean="0"/>
            </a:br>
            <a:endParaRPr lang="en-US" sz="2900" b="1" dirty="0" smtClean="0"/>
          </a:p>
          <a:p>
            <a:r>
              <a:rPr lang="en-US" sz="3600" b="1" dirty="0" smtClean="0"/>
              <a:t>Plan for å </a:t>
            </a:r>
            <a:r>
              <a:rPr lang="en-US" sz="3600" b="1" dirty="0" err="1" smtClean="0"/>
              <a:t>rekruttere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unge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ledere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900" b="1" dirty="0" smtClean="0"/>
              <a:t>35 </a:t>
            </a:r>
            <a:r>
              <a:rPr lang="en-US" sz="2900" b="1" dirty="0" err="1" smtClean="0"/>
              <a:t>år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eller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yngre</a:t>
            </a:r>
            <a:r>
              <a:rPr lang="en-US" sz="2900" b="1" dirty="0" smtClean="0"/>
              <a:t> (f </a:t>
            </a:r>
            <a:r>
              <a:rPr lang="en-US" sz="2900" b="1" dirty="0" err="1" smtClean="0"/>
              <a:t>eks</a:t>
            </a:r>
            <a:r>
              <a:rPr lang="en-US" sz="2900" b="1" dirty="0"/>
              <a:t>)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err="1" smtClean="0"/>
              <a:t>Tilbys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insentiv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</a:t>
            </a:r>
            <a:r>
              <a:rPr lang="en-US" sz="2900" b="1" dirty="0" smtClean="0"/>
              <a:t> form av </a:t>
            </a:r>
            <a:r>
              <a:rPr lang="en-US" sz="2900" b="1" dirty="0" err="1" smtClean="0"/>
              <a:t>redusert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kontingent</a:t>
            </a:r>
            <a:r>
              <a:rPr lang="en-US" sz="2900" b="1" dirty="0" smtClean="0"/>
              <a:t>. I </a:t>
            </a:r>
            <a:r>
              <a:rPr lang="en-US" sz="2900" b="1" dirty="0" err="1" smtClean="0"/>
              <a:t>tillegg</a:t>
            </a:r>
            <a:r>
              <a:rPr lang="en-US" sz="2900" b="1" dirty="0" smtClean="0"/>
              <a:t>: </a:t>
            </a:r>
            <a:r>
              <a:rPr lang="en-US" sz="2900" b="1" dirty="0" err="1" smtClean="0"/>
              <a:t>klubben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mottar</a:t>
            </a:r>
            <a:r>
              <a:rPr lang="en-US" sz="2900" b="1" dirty="0" smtClean="0"/>
              <a:t> “</a:t>
            </a:r>
            <a:r>
              <a:rPr lang="en-US" sz="2900" b="1" dirty="0" err="1" smtClean="0"/>
              <a:t>økonomisk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støtte“fra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distriktet</a:t>
            </a:r>
            <a:r>
              <a:rPr lang="en-US" sz="2900" b="1" dirty="0" smtClean="0"/>
              <a:t>.</a:t>
            </a:r>
            <a:br>
              <a:rPr lang="en-US" sz="2900" b="1" dirty="0" smtClean="0"/>
            </a:br>
            <a:r>
              <a:rPr lang="en-US" sz="2900" b="1" dirty="0" err="1" smtClean="0"/>
              <a:t>Medlemmet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opprettholder</a:t>
            </a:r>
            <a:r>
              <a:rPr lang="en-US" sz="2900" b="1" dirty="0" smtClean="0"/>
              <a:t> “</a:t>
            </a:r>
            <a:r>
              <a:rPr lang="en-US" sz="2900" b="1" dirty="0" err="1" smtClean="0"/>
              <a:t>fordelene</a:t>
            </a:r>
            <a:r>
              <a:rPr lang="en-US" sz="2900" b="1" dirty="0" smtClean="0"/>
              <a:t>” </a:t>
            </a:r>
            <a:r>
              <a:rPr lang="en-US" sz="2900" b="1" dirty="0" err="1" smtClean="0"/>
              <a:t>så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lenge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han</a:t>
            </a:r>
            <a:r>
              <a:rPr lang="en-US" sz="2900" b="1" dirty="0" smtClean="0"/>
              <a:t>/</a:t>
            </a:r>
            <a:r>
              <a:rPr lang="en-US" sz="2900" b="1" dirty="0" err="1" smtClean="0"/>
              <a:t>hun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rekrutterer</a:t>
            </a:r>
            <a:r>
              <a:rPr lang="en-US" sz="2900" b="1" dirty="0" smtClean="0"/>
              <a:t> et </a:t>
            </a:r>
            <a:r>
              <a:rPr lang="en-US" sz="2900" b="1" dirty="0" err="1" smtClean="0"/>
              <a:t>nytt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medlem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ila</a:t>
            </a:r>
            <a:r>
              <a:rPr lang="en-US" sz="2900" b="1" dirty="0" smtClean="0"/>
              <a:t> 12 </a:t>
            </a:r>
            <a:r>
              <a:rPr lang="en-US" sz="2900" b="1" dirty="0" err="1" smtClean="0"/>
              <a:t>måneder</a:t>
            </a:r>
            <a:r>
              <a:rPr lang="en-US" sz="2900" b="1" dirty="0" smtClean="0"/>
              <a:t>. </a:t>
            </a:r>
            <a:endParaRPr lang="en-US" sz="29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C006E-C9E8-45A2-A227-10A4AF2BD355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7D09-7164-4250-AA8D-85433EA555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DDB83-2F8C-429E-959E-2239C76D3D0B}" type="datetime1">
              <a:rPr lang="en-US" smtClean="0"/>
              <a:pPr>
                <a:defRPr/>
              </a:pPr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30A21-0ACA-43FC-9FD3-23B61850C1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991600" y="6305550"/>
            <a:ext cx="4572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4C859-897F-476F-84D5-A172BEC992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999F3-35FF-4A59-A9B0-696838569B3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9/20/2016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1" y="228379"/>
            <a:ext cx="8381999" cy="73893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Å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engasjere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rekruttere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alumni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Rotary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28600" y="1447800"/>
            <a:ext cx="8610600" cy="2867025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Alumni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kjenner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allerede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Rotary: </a:t>
            </a:r>
          </a:p>
          <a:p>
            <a:pPr marL="571500" indent="-571500"/>
            <a:r>
              <a:rPr lang="en-US" sz="2400" b="1" dirty="0" smtClean="0">
                <a:solidFill>
                  <a:schemeClr val="tx1"/>
                </a:solidFill>
                <a:effectLst/>
                <a:latin typeface="+mn-lt"/>
              </a:rPr>
              <a:t>        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Rotaractere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Rotarys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ungdomsutvekslingsstudenter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, RYLA-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deltakere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, Ambassadorial    Scholars, Peace Fellows, Group Study Exchange-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deltakere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+mn-lt"/>
              </a:rPr>
              <a:t>osv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De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er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ypperlige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foredragsholdere</a:t>
            </a:r>
            <a:endParaRPr lang="en-US" sz="2800" b="1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De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kan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være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mentorer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for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fremtidige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deltakere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Rotarys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+mn-lt"/>
              </a:rPr>
              <a:t>ungdomsprogram</a:t>
            </a:r>
            <a:endParaRPr lang="en-US" sz="2800" b="1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2" descr="S:\RF200\Alumni\Alumni Leaders Bulletin\2014-15\May2015\Documents_Images\Alum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78" y="3810000"/>
            <a:ext cx="51417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04800" y="3810000"/>
            <a:ext cx="4152900" cy="1905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endParaRPr lang="en-US" sz="2800" i="1" dirty="0" smtClean="0">
              <a:effectLst/>
              <a:hlinkClick r:id="rId3"/>
            </a:endParaRPr>
          </a:p>
          <a:p>
            <a:endParaRPr lang="en-US" sz="2800" i="1" dirty="0" smtClean="0">
              <a:effectLst/>
              <a:hlinkClick r:id="rId3"/>
            </a:endParaRPr>
          </a:p>
          <a:p>
            <a:endParaRPr lang="en-US" sz="2800" i="1" dirty="0" smtClean="0">
              <a:effectLst/>
              <a:hlinkClick r:id="rId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0070C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Steng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igjen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bakdøren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b="1" dirty="0" err="1" smtClean="0">
                <a:ea typeface="ＭＳ Ｐゴシック" charset="-128"/>
              </a:rPr>
              <a:t>Langvarige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Rotarymedlemmer</a:t>
            </a:r>
            <a:r>
              <a:rPr lang="en-US" sz="3600" b="1" dirty="0" smtClean="0">
                <a:ea typeface="ＭＳ Ｐゴシック" charset="-128"/>
              </a:rPr>
              <a:t> – </a:t>
            </a:r>
            <a:r>
              <a:rPr lang="en-US" sz="3600" b="1" dirty="0" err="1" smtClean="0">
                <a:ea typeface="ＭＳ Ｐゴシック" charset="-128"/>
              </a:rPr>
              <a:t>en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viktig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ressurs</a:t>
            </a:r>
            <a:endParaRPr lang="en-US" sz="3600" b="1" dirty="0" smtClean="0">
              <a:ea typeface="ＭＳ Ｐゴシック" charset="-128"/>
            </a:endParaRPr>
          </a:p>
          <a:p>
            <a:pPr eaLnBrk="1" hangingPunct="1"/>
            <a:r>
              <a:rPr lang="en-US" sz="3600" b="1" dirty="0" err="1" smtClean="0">
                <a:ea typeface="ＭＳ Ｐゴシック" charset="-128"/>
              </a:rPr>
              <a:t>Ikke</a:t>
            </a:r>
            <a:r>
              <a:rPr lang="en-US" sz="3600" b="1" dirty="0" smtClean="0">
                <a:ea typeface="ＭＳ Ｐゴシック" charset="-128"/>
              </a:rPr>
              <a:t> la </a:t>
            </a:r>
            <a:r>
              <a:rPr lang="en-US" sz="3600" b="1" dirty="0" err="1" smtClean="0">
                <a:ea typeface="ＭＳ Ｐゴシック" charset="-128"/>
              </a:rPr>
              <a:t>dem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slutte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>
                <a:ea typeface="ＭＳ Ｐゴシック" charset="-128"/>
              </a:rPr>
              <a:t>i</a:t>
            </a:r>
            <a:r>
              <a:rPr lang="en-US" sz="3600" b="1" dirty="0" smtClean="0">
                <a:ea typeface="ＭＳ Ｐゴシック" charset="-128"/>
              </a:rPr>
              <a:t> Rotary</a:t>
            </a:r>
          </a:p>
          <a:p>
            <a:pPr eaLnBrk="1" hangingPunct="1"/>
            <a:r>
              <a:rPr lang="en-US" sz="3600" b="1" dirty="0" err="1" smtClean="0">
                <a:ea typeface="ＭＳ Ｐゴシック" charset="-128"/>
              </a:rPr>
              <a:t>Gjør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dem</a:t>
            </a:r>
            <a:r>
              <a:rPr lang="en-US" sz="3600" b="1" dirty="0" smtClean="0">
                <a:ea typeface="ＭＳ Ｐゴシック" charset="-128"/>
              </a:rPr>
              <a:t> “Active/85-medlemmer”</a:t>
            </a:r>
            <a:endParaRPr lang="en-US" sz="3600" i="1" dirty="0" smtClean="0">
              <a:ea typeface="ＭＳ Ｐゴシック" charset="-128"/>
            </a:endParaRPr>
          </a:p>
          <a:p>
            <a:pPr eaLnBrk="1" hangingPunct="1"/>
            <a:r>
              <a:rPr lang="en-US" sz="3600" b="1" dirty="0" err="1" smtClean="0">
                <a:ea typeface="ＭＳ Ｐゴシック" charset="-128"/>
              </a:rPr>
              <a:t>Gi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dem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litt</a:t>
            </a:r>
            <a:r>
              <a:rPr lang="en-US" sz="3600" b="1" dirty="0" smtClean="0">
                <a:ea typeface="ＭＳ Ｐゴシック" charset="-128"/>
              </a:rPr>
              <a:t> “</a:t>
            </a:r>
            <a:r>
              <a:rPr lang="en-US" sz="3600" b="1" dirty="0" err="1" smtClean="0">
                <a:ea typeface="ＭＳ Ｐゴシック" charset="-128"/>
              </a:rPr>
              <a:t>heder</a:t>
            </a:r>
            <a:r>
              <a:rPr lang="en-US" sz="3600" b="1" dirty="0" smtClean="0">
                <a:ea typeface="ＭＳ Ｐゴシック" charset="-128"/>
              </a:rPr>
              <a:t> og </a:t>
            </a:r>
            <a:r>
              <a:rPr lang="en-US" sz="3600" b="1" dirty="0" err="1" smtClean="0">
                <a:ea typeface="ＭＳ Ｐゴシック" charset="-128"/>
              </a:rPr>
              <a:t>ære</a:t>
            </a:r>
            <a:r>
              <a:rPr lang="en-US" sz="3600" b="1" dirty="0" smtClean="0">
                <a:ea typeface="ＭＳ Ｐゴシック" charset="-128"/>
              </a:rPr>
              <a:t>” (PHF?)</a:t>
            </a:r>
          </a:p>
          <a:p>
            <a:r>
              <a:rPr lang="en-US" sz="3600" b="1" dirty="0" smtClean="0">
                <a:ea typeface="ＭＳ Ｐゴシック" charset="-128"/>
              </a:rPr>
              <a:t>Husk:  </a:t>
            </a:r>
            <a:r>
              <a:rPr lang="en-US" b="1" dirty="0" err="1" smtClean="0"/>
              <a:t>Æresmedlemskap</a:t>
            </a:r>
            <a:r>
              <a:rPr lang="en-US" b="1" dirty="0" smtClean="0"/>
              <a:t> 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tildeles</a:t>
            </a:r>
            <a:r>
              <a:rPr lang="en-US" b="1" dirty="0" smtClean="0"/>
              <a:t> </a:t>
            </a:r>
            <a:r>
              <a:rPr lang="en-US" b="1" dirty="0" err="1" smtClean="0"/>
              <a:t>unntaksvis</a:t>
            </a:r>
            <a:r>
              <a:rPr lang="en-US" dirty="0" smtClean="0"/>
              <a:t>, men </a:t>
            </a:r>
            <a:r>
              <a:rPr lang="en-US" u="sng" dirty="0" err="1" smtClean="0"/>
              <a:t>kan</a:t>
            </a:r>
            <a:r>
              <a:rPr lang="en-US" u="sng" dirty="0" smtClean="0"/>
              <a:t> </a:t>
            </a:r>
            <a:r>
              <a:rPr lang="en-US" u="sng" dirty="0" err="1" smtClean="0"/>
              <a:t>ikke</a:t>
            </a:r>
            <a:r>
              <a:rPr lang="en-US" u="sng" dirty="0" smtClean="0"/>
              <a:t> </a:t>
            </a:r>
            <a:r>
              <a:rPr lang="en-US" u="sng" dirty="0" err="1" smtClean="0"/>
              <a:t>tildeles</a:t>
            </a:r>
            <a:r>
              <a:rPr lang="en-US" u="sng" dirty="0" smtClean="0"/>
              <a:t> et </a:t>
            </a:r>
            <a:r>
              <a:rPr lang="en-US" u="sng" dirty="0" err="1" smtClean="0"/>
              <a:t>aktivt</a:t>
            </a:r>
            <a:r>
              <a:rPr lang="en-US" u="sng" dirty="0" smtClean="0"/>
              <a:t> </a:t>
            </a:r>
            <a:r>
              <a:rPr lang="en-US" u="sng" dirty="0" err="1" smtClean="0"/>
              <a:t>medlem</a:t>
            </a:r>
            <a:r>
              <a:rPr lang="en-US" u="sng" dirty="0" smtClean="0"/>
              <a:t> av </a:t>
            </a:r>
            <a:r>
              <a:rPr lang="en-US" u="sng" dirty="0" err="1" smtClean="0"/>
              <a:t>medlemmene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hans</a:t>
            </a:r>
            <a:r>
              <a:rPr lang="en-US" u="sng" dirty="0" smtClean="0"/>
              <a:t>/</a:t>
            </a:r>
            <a:r>
              <a:rPr lang="en-US" u="sng" dirty="0" err="1" smtClean="0"/>
              <a:t>hennes</a:t>
            </a:r>
            <a:r>
              <a:rPr lang="en-US" u="sng" dirty="0" smtClean="0"/>
              <a:t> </a:t>
            </a:r>
            <a:r>
              <a:rPr lang="en-US" u="sng" dirty="0" err="1" smtClean="0"/>
              <a:t>egen</a:t>
            </a:r>
            <a:r>
              <a:rPr lang="en-US" u="sng" dirty="0" smtClean="0"/>
              <a:t> </a:t>
            </a:r>
            <a:r>
              <a:rPr lang="en-US" u="sng" dirty="0" err="1" smtClean="0"/>
              <a:t>klubb</a:t>
            </a:r>
            <a:r>
              <a:rPr lang="en-US" dirty="0" smtClean="0"/>
              <a:t>. </a:t>
            </a:r>
            <a:r>
              <a:rPr lang="en-US" sz="1700" i="1" dirty="0" smtClean="0"/>
              <a:t>5.010 Rotary code Of Policies</a:t>
            </a:r>
          </a:p>
          <a:p>
            <a:pPr eaLnBrk="1" hangingPunct="1"/>
            <a:endParaRPr lang="en-US" sz="3600" b="1" dirty="0" smtClean="0">
              <a:ea typeface="ＭＳ Ｐゴシック" charset="-128"/>
            </a:endParaRPr>
          </a:p>
          <a:p>
            <a:pPr eaLnBrk="1" hangingPunct="1"/>
            <a:endParaRPr lang="en-US" b="1" dirty="0" smtClean="0">
              <a:ea typeface="ＭＳ Ｐゴシック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BE576-3649-4EBB-9EB8-A5988C5C132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047C-0748-44D8-9606-5504033BB4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slutt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00600"/>
          </a:xfrm>
        </p:spPr>
        <p:txBody>
          <a:bodyPr>
            <a:normAutofit/>
          </a:bodyPr>
          <a:lstStyle/>
          <a:p>
            <a:pPr marL="1117600" lvl="2" indent="-514350" eaLnBrk="1" hangingPunct="1">
              <a:buFont typeface="Wingdings 2" charset="2"/>
              <a:buNone/>
            </a:pPr>
            <a:r>
              <a:rPr lang="en-US" sz="7200" b="1" i="1" dirty="0" smtClean="0"/>
              <a:t>BARE SPØR NOEN</a:t>
            </a:r>
          </a:p>
          <a:p>
            <a:pPr marL="1117600" lvl="2" indent="-514350" eaLnBrk="1" hangingPunct="1">
              <a:buFont typeface="Wingdings 2" charset="2"/>
              <a:buNone/>
            </a:pPr>
            <a:r>
              <a:rPr lang="en-US" sz="7200" b="1" i="1" dirty="0" smtClean="0"/>
              <a:t>OM DE ØNSKER </a:t>
            </a:r>
          </a:p>
          <a:p>
            <a:pPr marL="1117600" lvl="2" indent="-514350" eaLnBrk="1" hangingPunct="1">
              <a:buFont typeface="Wingdings 2" charset="2"/>
              <a:buNone/>
            </a:pPr>
            <a:r>
              <a:rPr lang="en-US" sz="7200" b="1" i="1" dirty="0" smtClean="0"/>
              <a:t>Å BLI MEDLEM!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E4E9A-2BD5-438A-BDD7-26693AA72F4E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861A-BDDA-417A-9FC4-67A7685E981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ea typeface="ＭＳ Ｐゴシック" pitchFamily="-84" charset="-128"/>
              </a:rPr>
              <a:t>Vær</a:t>
            </a:r>
            <a:r>
              <a:rPr lang="en-US" sz="4800" b="1" dirty="0" smtClean="0">
                <a:ea typeface="ＭＳ Ｐゴシック" pitchFamily="-84" charset="-128"/>
              </a:rPr>
              <a:t> </a:t>
            </a:r>
            <a:r>
              <a:rPr lang="en-US" sz="4800" b="1" dirty="0" err="1" smtClean="0">
                <a:ea typeface="ＭＳ Ｐゴシック" pitchFamily="-84" charset="-128"/>
              </a:rPr>
              <a:t>stolt</a:t>
            </a:r>
            <a:r>
              <a:rPr lang="en-US" sz="4800" b="1" dirty="0" smtClean="0">
                <a:ea typeface="ＭＳ Ｐゴシック" pitchFamily="-84" charset="-128"/>
              </a:rPr>
              <a:t> av å </a:t>
            </a:r>
            <a:r>
              <a:rPr lang="en-US" sz="4800" b="1" dirty="0" err="1" smtClean="0">
                <a:ea typeface="ＭＳ Ｐゴシック" pitchFamily="-84" charset="-128"/>
              </a:rPr>
              <a:t>være</a:t>
            </a:r>
            <a:r>
              <a:rPr lang="en-US" sz="4800" b="1" dirty="0" smtClean="0">
                <a:ea typeface="ＭＳ Ｐゴシック" pitchFamily="-84" charset="-128"/>
              </a:rPr>
              <a:t> </a:t>
            </a:r>
            <a:r>
              <a:rPr lang="en-US" sz="4800" b="1" dirty="0" err="1" smtClean="0">
                <a:ea typeface="ＭＳ Ｐゴシック" pitchFamily="-84" charset="-128"/>
              </a:rPr>
              <a:t>medlem</a:t>
            </a:r>
            <a:r>
              <a:rPr lang="en-US" sz="4800" b="1" dirty="0" smtClean="0">
                <a:ea typeface="ＭＳ Ｐゴシック" pitchFamily="-84" charset="-128"/>
              </a:rPr>
              <a:t>, og </a:t>
            </a:r>
            <a:r>
              <a:rPr lang="en-US" sz="4800" b="1" dirty="0" err="1" smtClean="0">
                <a:ea typeface="ＭＳ Ｐゴシック" pitchFamily="-84" charset="-128"/>
              </a:rPr>
              <a:t>inspirér</a:t>
            </a:r>
            <a:r>
              <a:rPr lang="en-US" sz="4800" b="1" dirty="0" smtClean="0">
                <a:ea typeface="ＭＳ Ｐゴシック" pitchFamily="-84" charset="-128"/>
              </a:rPr>
              <a:t> </a:t>
            </a:r>
            <a:r>
              <a:rPr lang="en-US" sz="4800" b="1" dirty="0" err="1" smtClean="0">
                <a:ea typeface="ＭＳ Ｐゴシック" pitchFamily="-84" charset="-128"/>
              </a:rPr>
              <a:t>andre</a:t>
            </a:r>
            <a:r>
              <a:rPr lang="en-US" sz="4800" b="1" dirty="0" smtClean="0">
                <a:ea typeface="ＭＳ Ｐゴシック" pitchFamily="-84" charset="-128"/>
              </a:rPr>
              <a:t>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3600" dirty="0" err="1" smtClean="0">
                <a:ea typeface="ＭＳ Ｐゴシック" charset="-128"/>
              </a:rPr>
              <a:t>Hva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er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vårt</a:t>
            </a:r>
            <a:r>
              <a:rPr lang="en-US" sz="3600" dirty="0" smtClean="0">
                <a:ea typeface="ＭＳ Ｐゴシック" charset="-128"/>
              </a:rPr>
              <a:t> “</a:t>
            </a:r>
            <a:r>
              <a:rPr lang="en-US" sz="3600" dirty="0" err="1" smtClean="0">
                <a:ea typeface="ＭＳ Ｐゴシック" charset="-128"/>
              </a:rPr>
              <a:t>produkt</a:t>
            </a:r>
            <a:r>
              <a:rPr lang="en-US" sz="3600" dirty="0" smtClean="0">
                <a:ea typeface="ＭＳ Ｐゴシック" charset="-128"/>
              </a:rPr>
              <a:t>” - for </a:t>
            </a:r>
            <a:r>
              <a:rPr lang="en-US" sz="3600" dirty="0" err="1" smtClean="0">
                <a:ea typeface="ＭＳ Ｐゴシック" charset="-128"/>
              </a:rPr>
              <a:t>andre</a:t>
            </a:r>
            <a:r>
              <a:rPr lang="en-US" sz="3600" dirty="0" smtClean="0">
                <a:ea typeface="ＭＳ Ｐゴシック" charset="-128"/>
              </a:rPr>
              <a:t>?</a:t>
            </a:r>
          </a:p>
          <a:p>
            <a:pPr eaLnBrk="1" hangingPunct="1"/>
            <a:r>
              <a:rPr lang="en-US" sz="3600" b="1" dirty="0" smtClean="0">
                <a:ea typeface="ＭＳ Ｐゴシック" charset="-128"/>
              </a:rPr>
              <a:t>Moro og </a:t>
            </a:r>
            <a:r>
              <a:rPr lang="en-US" sz="3600" b="1" dirty="0" err="1" smtClean="0">
                <a:ea typeface="ＭＳ Ｐゴシック" charset="-128"/>
              </a:rPr>
              <a:t>vennskap</a:t>
            </a:r>
            <a:r>
              <a:rPr lang="en-US" sz="3600" b="1" dirty="0" smtClean="0">
                <a:ea typeface="ＭＳ Ｐゴシック" charset="-128"/>
              </a:rPr>
              <a:t>/</a:t>
            </a:r>
            <a:r>
              <a:rPr lang="en-US" sz="3600" b="1" dirty="0" err="1" smtClean="0">
                <a:ea typeface="ＭＳ Ｐゴシック" charset="-128"/>
              </a:rPr>
              <a:t>kameratskap</a:t>
            </a:r>
            <a:endParaRPr lang="en-US" sz="3600" b="1" dirty="0" smtClean="0">
              <a:ea typeface="ＭＳ Ｐゴシック" charset="-128"/>
            </a:endParaRPr>
          </a:p>
          <a:p>
            <a:pPr eaLnBrk="1" hangingPunct="1"/>
            <a:r>
              <a:rPr lang="en-US" sz="3600" b="1" dirty="0" smtClean="0">
                <a:ea typeface="ＭＳ Ｐゴシック" charset="-128"/>
              </a:rPr>
              <a:t>“Service above Self” / “Å </a:t>
            </a:r>
            <a:r>
              <a:rPr lang="en-US" sz="3600" b="1" dirty="0" err="1" smtClean="0">
                <a:ea typeface="ＭＳ Ｐゴシック" charset="-128"/>
              </a:rPr>
              <a:t>gagne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andre</a:t>
            </a:r>
            <a:r>
              <a:rPr lang="en-US" sz="3600" b="1" dirty="0" smtClean="0">
                <a:ea typeface="ＭＳ Ｐゴシック" charset="-128"/>
              </a:rPr>
              <a:t>”</a:t>
            </a:r>
          </a:p>
          <a:p>
            <a:pPr eaLnBrk="1" hangingPunct="1"/>
            <a:r>
              <a:rPr lang="en-US" sz="3600" b="1" dirty="0" smtClean="0">
                <a:ea typeface="ＭＳ Ｐゴシック" charset="-128"/>
              </a:rPr>
              <a:t>“We do good in the World”</a:t>
            </a:r>
          </a:p>
          <a:p>
            <a:pPr eaLnBrk="1" hangingPunct="1"/>
            <a:r>
              <a:rPr lang="en-US" sz="3600" b="1" dirty="0">
                <a:ea typeface="ＭＳ Ｐゴシック" charset="-128"/>
              </a:rPr>
              <a:t>o</a:t>
            </a:r>
            <a:r>
              <a:rPr lang="en-US" sz="3600" b="1" dirty="0" smtClean="0">
                <a:ea typeface="ＭＳ Ｐゴシック" charset="-128"/>
              </a:rPr>
              <a:t>g </a:t>
            </a:r>
            <a:r>
              <a:rPr lang="en-US" sz="3600" b="1" dirty="0" err="1" smtClean="0">
                <a:ea typeface="ＭＳ Ｐゴシック" charset="-128"/>
              </a:rPr>
              <a:t>dét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sammen</a:t>
            </a:r>
            <a:r>
              <a:rPr lang="en-US" sz="3600" b="1" dirty="0" smtClean="0">
                <a:ea typeface="ＭＳ Ｐゴシック" charset="-128"/>
              </a:rPr>
              <a:t> med over 1,2 mill. </a:t>
            </a:r>
            <a:r>
              <a:rPr lang="en-US" sz="3600" b="1" dirty="0" err="1" smtClean="0">
                <a:ea typeface="ＭＳ Ｐゴシック" charset="-128"/>
              </a:rPr>
              <a:t>andre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rotarianere</a:t>
            </a:r>
            <a:endParaRPr lang="en-US" sz="3600" b="1" dirty="0" smtClean="0">
              <a:ea typeface="ＭＳ Ｐゴシック" charset="-128"/>
            </a:endParaRPr>
          </a:p>
          <a:p>
            <a:pPr eaLnBrk="1" hangingPunct="1"/>
            <a:r>
              <a:rPr lang="en-US" sz="3600" b="1" dirty="0">
                <a:ea typeface="ＭＳ Ｐゴシック" charset="-128"/>
              </a:rPr>
              <a:t>v</a:t>
            </a:r>
            <a:r>
              <a:rPr lang="en-US" sz="3600" b="1" dirty="0" smtClean="0">
                <a:ea typeface="ＭＳ Ｐゴシック" charset="-128"/>
              </a:rPr>
              <a:t>i </a:t>
            </a:r>
            <a:r>
              <a:rPr lang="en-US" sz="3600" b="1" dirty="0" err="1" smtClean="0">
                <a:ea typeface="ＭＳ Ｐゴシック" charset="-128"/>
              </a:rPr>
              <a:t>kan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gjøre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verden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til</a:t>
            </a:r>
            <a:r>
              <a:rPr lang="en-US" sz="3600" b="1" dirty="0" smtClean="0">
                <a:ea typeface="ＭＳ Ｐゴシック" charset="-128"/>
              </a:rPr>
              <a:t> et </a:t>
            </a:r>
            <a:r>
              <a:rPr lang="en-US" sz="3600" b="1" dirty="0" err="1" smtClean="0">
                <a:ea typeface="ＭＳ Ｐゴシック" charset="-128"/>
              </a:rPr>
              <a:t>bedre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sted</a:t>
            </a:r>
            <a:r>
              <a:rPr lang="en-US" sz="3600" b="1" dirty="0" smtClean="0">
                <a:ea typeface="ＭＳ Ｐゴシック" charset="-128"/>
              </a:rPr>
              <a:t>,</a:t>
            </a:r>
          </a:p>
          <a:p>
            <a:pPr eaLnBrk="1" hangingPunct="1"/>
            <a:r>
              <a:rPr lang="en-US" sz="3600" b="1" dirty="0" err="1">
                <a:ea typeface="ＭＳ Ｐゴシック" charset="-128"/>
              </a:rPr>
              <a:t>e</a:t>
            </a:r>
            <a:r>
              <a:rPr lang="en-US" sz="3600" b="1" dirty="0" err="1" smtClean="0">
                <a:ea typeface="ＭＳ Ｐゴシック" charset="-128"/>
              </a:rPr>
              <a:t>tt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skritt</a:t>
            </a:r>
            <a:r>
              <a:rPr lang="en-US" sz="3600" b="1" dirty="0" smtClean="0">
                <a:ea typeface="ＭＳ Ｐゴシック" charset="-128"/>
              </a:rPr>
              <a:t> om </a:t>
            </a:r>
            <a:r>
              <a:rPr lang="en-US" sz="3600" b="1" dirty="0" err="1" smtClean="0">
                <a:ea typeface="ＭＳ Ｐゴシック" charset="-128"/>
              </a:rPr>
              <a:t>gangen</a:t>
            </a:r>
            <a:r>
              <a:rPr lang="en-US" sz="3600" b="1" dirty="0" smtClean="0">
                <a:ea typeface="ＭＳ Ｐゴシック" charset="-128"/>
              </a:rPr>
              <a:t> – la </a:t>
            </a:r>
            <a:r>
              <a:rPr lang="en-US" sz="3600" b="1" dirty="0" err="1" smtClean="0">
                <a:ea typeface="ＭＳ Ｐゴシック" charset="-128"/>
              </a:rPr>
              <a:t>oss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gå</a:t>
            </a:r>
            <a:r>
              <a:rPr lang="en-US" sz="3600" b="1" dirty="0" smtClean="0">
                <a:ea typeface="ＭＳ Ｐゴシック" charset="-128"/>
              </a:rPr>
              <a:t> </a:t>
            </a:r>
            <a:r>
              <a:rPr lang="en-US" sz="3600" b="1" dirty="0" err="1" smtClean="0">
                <a:ea typeface="ＭＳ Ｐゴシック" charset="-128"/>
              </a:rPr>
              <a:t>fremover</a:t>
            </a:r>
            <a:endParaRPr lang="en-US" sz="3600" b="1" dirty="0" smtClean="0">
              <a:ea typeface="ＭＳ Ｐゴシック" charset="-128"/>
            </a:endParaRPr>
          </a:p>
          <a:p>
            <a:pPr eaLnBrk="1" hangingPunct="1"/>
            <a:endParaRPr lang="en-US" b="1" dirty="0" smtClean="0">
              <a:ea typeface="ＭＳ Ｐゴシック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BE576-3649-4EBB-9EB8-A5988C5C1327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047C-0748-44D8-9606-5504033BB45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0438"/>
            <a:ext cx="8153400" cy="4754562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solidFill>
                  <a:srgbClr val="0070C0"/>
                </a:solidFill>
              </a:rPr>
              <a:t>“</a:t>
            </a:r>
            <a:r>
              <a:rPr lang="en-US" sz="6600" b="1" i="1" dirty="0" err="1" smtClean="0">
                <a:solidFill>
                  <a:srgbClr val="0070C0"/>
                </a:solidFill>
              </a:rPr>
              <a:t>Medlemmer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forblir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i</a:t>
            </a:r>
            <a:r>
              <a:rPr lang="en-US" sz="6600" b="1" i="1" dirty="0" smtClean="0">
                <a:solidFill>
                  <a:srgbClr val="0070C0"/>
                </a:solidFill>
              </a:rPr>
              <a:t>,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eller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forlater</a:t>
            </a:r>
            <a:r>
              <a:rPr lang="en-US" sz="6600" b="1" i="1" dirty="0" smtClean="0">
                <a:solidFill>
                  <a:srgbClr val="0070C0"/>
                </a:solidFill>
              </a:rPr>
              <a:t> Rotary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på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grunnlag</a:t>
            </a:r>
            <a:r>
              <a:rPr lang="en-US" sz="6600" b="1" i="1" dirty="0" smtClean="0">
                <a:solidFill>
                  <a:srgbClr val="0070C0"/>
                </a:solidFill>
              </a:rPr>
              <a:t> av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hva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som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skjer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i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ens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egne</a:t>
            </a:r>
            <a:r>
              <a:rPr lang="en-US" sz="6600" b="1" i="1" dirty="0" smtClean="0">
                <a:solidFill>
                  <a:srgbClr val="0070C0"/>
                </a:solidFill>
              </a:rPr>
              <a:t> </a:t>
            </a:r>
            <a:r>
              <a:rPr lang="en-US" sz="6600" b="1" i="1" dirty="0" err="1" smtClean="0">
                <a:solidFill>
                  <a:srgbClr val="0070C0"/>
                </a:solidFill>
              </a:rPr>
              <a:t>klubber</a:t>
            </a:r>
            <a:r>
              <a:rPr lang="en-US" sz="6600" b="1" i="1" dirty="0" smtClean="0">
                <a:solidFill>
                  <a:srgbClr val="0070C0"/>
                </a:solidFill>
              </a:rPr>
              <a:t>”.</a:t>
            </a:r>
            <a:r>
              <a:rPr lang="en-US" b="1" i="1" dirty="0" smtClean="0">
                <a:solidFill>
                  <a:srgbClr val="0070C0"/>
                </a:solidFill>
              </a:rPr>
              <a:t/>
            </a:r>
            <a:br>
              <a:rPr lang="en-US" b="1" i="1" dirty="0" smtClean="0">
                <a:solidFill>
                  <a:srgbClr val="0070C0"/>
                </a:solidFill>
              </a:rPr>
            </a:br>
            <a:endParaRPr lang="en-US" b="1" i="1" dirty="0" smtClean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427F5-0CED-439F-806F-56DA493A1944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163E4-1C83-4F1B-AB6D-F4F6035A21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6" descr="LR 2011 IndiaPolio 822(2)(crop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551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4973E-2108-4D7E-A847-495EB784DC19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3676E-5331-43D2-ACCC-5C01EE61A0E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Vi </a:t>
            </a:r>
            <a:r>
              <a:rPr lang="en-CA" dirty="0" err="1" smtClean="0"/>
              <a:t>må</a:t>
            </a:r>
            <a:r>
              <a:rPr lang="en-CA" dirty="0" smtClean="0"/>
              <a:t> vise </a:t>
            </a:r>
            <a:br>
              <a:rPr lang="en-CA" dirty="0" smtClean="0"/>
            </a:br>
            <a:r>
              <a:rPr lang="en-CA" sz="5400" b="1" dirty="0" smtClean="0"/>
              <a:t>STOLTHETEN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av å </a:t>
            </a:r>
            <a:r>
              <a:rPr lang="en-CA" dirty="0" err="1" smtClean="0"/>
              <a:t>være</a:t>
            </a:r>
            <a:r>
              <a:rPr lang="en-CA" dirty="0" smtClean="0"/>
              <a:t> </a:t>
            </a:r>
            <a:r>
              <a:rPr lang="en-CA" dirty="0" err="1" smtClean="0"/>
              <a:t>rotarianere</a:t>
            </a:r>
            <a:r>
              <a:rPr lang="en-CA" dirty="0" smtClean="0"/>
              <a:t>   </a:t>
            </a:r>
            <a:br>
              <a:rPr lang="en-CA" dirty="0" smtClean="0"/>
            </a:br>
            <a:r>
              <a:rPr lang="en-CA" dirty="0" smtClean="0"/>
              <a:t>                    </a:t>
            </a:r>
          </a:p>
          <a:p>
            <a:pPr eaLnBrk="1" hangingPunct="1"/>
            <a:r>
              <a:rPr lang="en-CA" dirty="0" err="1"/>
              <a:t>F</a:t>
            </a:r>
            <a:r>
              <a:rPr lang="en-CA" dirty="0" err="1" smtClean="0"/>
              <a:t>ordi</a:t>
            </a:r>
            <a:r>
              <a:rPr lang="en-CA" dirty="0" smtClean="0"/>
              <a:t> </a:t>
            </a:r>
            <a:r>
              <a:rPr lang="en-CA" dirty="0" err="1" smtClean="0"/>
              <a:t>vårt</a:t>
            </a:r>
            <a:r>
              <a:rPr lang="en-CA" dirty="0" smtClean="0"/>
              <a:t> </a:t>
            </a:r>
            <a:r>
              <a:rPr lang="en-CA" dirty="0" err="1" smtClean="0"/>
              <a:t>mål</a:t>
            </a:r>
            <a:r>
              <a:rPr lang="en-CA" dirty="0" smtClean="0"/>
              <a:t> </a:t>
            </a:r>
            <a:r>
              <a:rPr lang="en-CA" dirty="0" err="1" smtClean="0"/>
              <a:t>er</a:t>
            </a:r>
            <a:r>
              <a:rPr lang="en-CA" dirty="0" smtClean="0"/>
              <a:t>:</a:t>
            </a:r>
          </a:p>
          <a:p>
            <a:pPr marL="82550" indent="0" algn="ctr" eaLnBrk="1" hangingPunct="1">
              <a:buNone/>
            </a:pPr>
            <a:r>
              <a:rPr lang="en-CA" sz="4000" b="1" dirty="0" smtClean="0"/>
              <a:t>“Å </a:t>
            </a:r>
            <a:r>
              <a:rPr lang="en-CA" sz="4000" b="1" dirty="0" err="1" smtClean="0"/>
              <a:t>gjøre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livet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bedre</a:t>
            </a:r>
            <a:r>
              <a:rPr lang="en-CA" sz="4000" b="1" dirty="0" smtClean="0"/>
              <a:t> for </a:t>
            </a:r>
            <a:r>
              <a:rPr lang="en-CA" sz="4000" b="1" dirty="0" err="1" smtClean="0"/>
              <a:t>andre</a:t>
            </a:r>
            <a:r>
              <a:rPr lang="en-CA" sz="4000" b="1" dirty="0" smtClean="0"/>
              <a:t>”</a:t>
            </a:r>
          </a:p>
          <a:p>
            <a:pPr eaLnBrk="1" hangingPunct="1">
              <a:buFont typeface="Wingdings 2" charset="2"/>
              <a:buNone/>
            </a:pPr>
            <a:endParaRPr lang="en-CA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764A3-FD34-48C5-9764-8BD4A1F0845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A161-64E7-4893-8B4C-8C6D5E8A43F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 descr="LR 2011 IndiaPolio 6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" y="6096000"/>
            <a:ext cx="33528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2000" b="1" i="1" dirty="0">
                <a:solidFill>
                  <a:srgbClr val="FFFF00"/>
                </a:solidFill>
                <a:latin typeface="Calibri" pitchFamily="34" charset="0"/>
              </a:rPr>
              <a:t>Rotarians Building a Dam in </a:t>
            </a:r>
            <a:r>
              <a:rPr lang="en-US" sz="2000" b="1" i="1" dirty="0" err="1">
                <a:solidFill>
                  <a:srgbClr val="FFFF00"/>
                </a:solidFill>
                <a:latin typeface="Calibri" pitchFamily="34" charset="0"/>
              </a:rPr>
              <a:t>Chahalka</a:t>
            </a:r>
            <a:r>
              <a:rPr lang="en-US" sz="2000" b="1" i="1" dirty="0">
                <a:solidFill>
                  <a:srgbClr val="FFFF00"/>
                </a:solidFill>
                <a:latin typeface="Calibri" pitchFamily="34" charset="0"/>
              </a:rPr>
              <a:t>, India</a:t>
            </a:r>
            <a:endParaRPr lang="en-US" sz="2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E02C5-18E0-4685-BEE0-92897E0CE253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B17B3-13C5-40CE-AF7D-AE43FDED7C9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7497763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“</a:t>
            </a:r>
            <a:r>
              <a:rPr lang="en-US" dirty="0" err="1" smtClean="0"/>
              <a:t>Vedlegg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68897-DA0C-4DFA-ACCC-0C2C6E283D39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1690D-4AF8-4BE1-A6FF-B869CF32277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DDB83-2F8C-429E-959E-2239C76D3D0B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30A21-0ACA-43FC-9FD3-23B61850C1A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28600"/>
            <a:ext cx="8382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Eikeprogrammet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- for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nye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medlemmer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å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representere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6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eikene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Rotaryhjulet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medlemmer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bedt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om å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gjennomføre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følgende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 “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mål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første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måneders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medlemskap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Yrkes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egoforedrag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første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ukene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Være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ønsker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velkommen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møtet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eks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 ganger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ila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måneder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Forestå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loddsalg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“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innsamlingsstunt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TRF,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eller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PolioPlus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ganger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måneder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Delta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styremøte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klubben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første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månedene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Arbeide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med å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utvikle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lokalt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klubbprosjekt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Verve et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nytt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medlem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nb-NO" sz="2000" dirty="0" smtClean="0"/>
              <a:t>Når </a:t>
            </a:r>
            <a:r>
              <a:rPr lang="nb-NO" sz="2000" dirty="0"/>
              <a:t>du som nytt </a:t>
            </a:r>
            <a:r>
              <a:rPr lang="nb-NO" sz="2000" dirty="0" smtClean="0"/>
              <a:t>medlem har </a:t>
            </a:r>
            <a:r>
              <a:rPr lang="nb-NO" sz="2000" dirty="0"/>
              <a:t>oppnådd de seks </a:t>
            </a:r>
            <a:r>
              <a:rPr lang="nb-NO" sz="2000" dirty="0" smtClean="0"/>
              <a:t>målene, vil klubben donere en sum i ditt navn til Rotary Foundation / </a:t>
            </a:r>
            <a:r>
              <a:rPr lang="nb-NO" sz="2000" dirty="0" err="1" smtClean="0"/>
              <a:t>PolioPlus</a:t>
            </a:r>
            <a:r>
              <a:rPr lang="nb-NO" sz="2000" dirty="0" smtClean="0"/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7497762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5400" b="1" dirty="0" err="1"/>
              <a:t>H</a:t>
            </a:r>
            <a:r>
              <a:rPr lang="en-US" sz="5400" b="1" dirty="0" err="1" smtClean="0"/>
              <a:t>vorfor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medlemmer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forlater</a:t>
            </a:r>
            <a:r>
              <a:rPr lang="en-US" sz="5400" b="1" dirty="0" smtClean="0"/>
              <a:t> Rotary: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400" b="1" dirty="0" err="1" smtClean="0"/>
              <a:t>Klubbmiljø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err="1" smtClean="0"/>
              <a:t>Klubbaktiviteter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b="1" dirty="0" err="1" smtClean="0"/>
              <a:t>Økonomi</a:t>
            </a:r>
            <a:r>
              <a:rPr lang="en-US" sz="4400" b="1" dirty="0" smtClean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ikke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så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aktuell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Norge)</a:t>
            </a:r>
            <a:br>
              <a:rPr lang="en-US" sz="2200" b="1" dirty="0" smtClean="0"/>
            </a:br>
            <a:r>
              <a:rPr lang="en-US" sz="4400" b="1" dirty="0" err="1" smtClean="0"/>
              <a:t>Personlige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årsaker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54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3C5C7-FF4F-4B19-A635-714C44EDC7BD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86FA4-737A-4100-A366-D6B28C889B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7499350" cy="1143000"/>
          </a:xfrm>
        </p:spPr>
        <p:txBody>
          <a:bodyPr>
            <a:normAutofit/>
          </a:bodyPr>
          <a:lstStyle/>
          <a:p>
            <a:pPr marL="365125" lvl="1" indent="-282575" algn="ctr" eaLnBrk="1" hangingPunct="1">
              <a:spcBef>
                <a:spcPts val="600"/>
              </a:spcBef>
              <a:defRPr/>
            </a:pPr>
            <a:r>
              <a:rPr lang="en-US" sz="4400" b="1" dirty="0" err="1" smtClean="0"/>
              <a:t>Klubbmiljøet</a:t>
            </a:r>
            <a:endParaRPr lang="en-US" sz="44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99350" cy="4800600"/>
          </a:xfrm>
        </p:spPr>
        <p:txBody>
          <a:bodyPr>
            <a:normAutofit lnSpcReduction="10000"/>
          </a:bodyPr>
          <a:lstStyle/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err="1" smtClean="0"/>
              <a:t>Kjedelig</a:t>
            </a:r>
            <a:r>
              <a:rPr lang="en-US" sz="3600" dirty="0" smtClean="0"/>
              <a:t>, “</a:t>
            </a:r>
            <a:r>
              <a:rPr lang="en-US" sz="3600" dirty="0" err="1" smtClean="0"/>
              <a:t>ikke</a:t>
            </a:r>
            <a:r>
              <a:rPr lang="en-US" sz="3600" dirty="0" smtClean="0"/>
              <a:t> </a:t>
            </a:r>
            <a:r>
              <a:rPr lang="en-US" sz="3600" dirty="0" err="1" smtClean="0"/>
              <a:t>noe</a:t>
            </a:r>
            <a:r>
              <a:rPr lang="en-US" sz="3600" dirty="0" smtClean="0"/>
              <a:t> </a:t>
            </a:r>
            <a:r>
              <a:rPr lang="en-US" sz="3600" dirty="0" err="1" smtClean="0"/>
              <a:t>moro</a:t>
            </a:r>
            <a:r>
              <a:rPr lang="en-US" sz="3600" dirty="0" smtClean="0"/>
              <a:t>”</a:t>
            </a:r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err="1" smtClean="0"/>
              <a:t>Dårlige</a:t>
            </a:r>
            <a:r>
              <a:rPr lang="en-US" sz="3600" dirty="0" smtClean="0"/>
              <a:t> program</a:t>
            </a:r>
          </a:p>
          <a:p>
            <a:pPr marL="611187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err="1" smtClean="0"/>
              <a:t>Samme</a:t>
            </a:r>
            <a:r>
              <a:rPr lang="en-US" sz="3600" dirty="0" smtClean="0"/>
              <a:t> </a:t>
            </a:r>
            <a:r>
              <a:rPr lang="en-US" sz="3600" dirty="0" err="1" smtClean="0"/>
              <a:t>gamle</a:t>
            </a:r>
            <a:r>
              <a:rPr lang="en-US" sz="3600" dirty="0" smtClean="0"/>
              <a:t> </a:t>
            </a:r>
            <a:r>
              <a:rPr lang="en-US" sz="3600" dirty="0" err="1" smtClean="0"/>
              <a:t>agendaen</a:t>
            </a:r>
            <a:r>
              <a:rPr lang="en-US" sz="3600" dirty="0" smtClean="0"/>
              <a:t>, </a:t>
            </a:r>
            <a:r>
              <a:rPr lang="en-US" sz="3600" dirty="0" err="1" smtClean="0"/>
              <a:t>uke</a:t>
            </a:r>
            <a:r>
              <a:rPr lang="en-US" sz="3600" dirty="0" smtClean="0"/>
              <a:t> </a:t>
            </a:r>
            <a:r>
              <a:rPr lang="en-US" sz="3600" dirty="0" err="1" smtClean="0"/>
              <a:t>etter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uke</a:t>
            </a:r>
            <a:r>
              <a:rPr lang="en-US" sz="3600" dirty="0" smtClean="0"/>
              <a:t>, </a:t>
            </a:r>
            <a:r>
              <a:rPr lang="en-US" sz="3600" dirty="0" err="1" smtClean="0"/>
              <a:t>år</a:t>
            </a:r>
            <a:r>
              <a:rPr lang="en-US" sz="3600" dirty="0" smtClean="0"/>
              <a:t> </a:t>
            </a:r>
            <a:r>
              <a:rPr lang="en-US" sz="3600" dirty="0" err="1" smtClean="0"/>
              <a:t>ut</a:t>
            </a:r>
            <a:r>
              <a:rPr lang="en-US" sz="3600" dirty="0" smtClean="0"/>
              <a:t> og </a:t>
            </a:r>
            <a:r>
              <a:rPr lang="en-US" sz="3600" dirty="0" err="1" smtClean="0"/>
              <a:t>år</a:t>
            </a:r>
            <a:r>
              <a:rPr lang="en-US" sz="3600" dirty="0" smtClean="0"/>
              <a:t> inn</a:t>
            </a:r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err="1" smtClean="0"/>
              <a:t>En</a:t>
            </a:r>
            <a:r>
              <a:rPr lang="en-US" sz="3600" dirty="0" smtClean="0"/>
              <a:t> “</a:t>
            </a:r>
            <a:r>
              <a:rPr lang="en-US" sz="3600" dirty="0" err="1" smtClean="0"/>
              <a:t>gammelmannsklubb</a:t>
            </a:r>
            <a:r>
              <a:rPr lang="en-US" sz="3600" dirty="0" smtClean="0"/>
              <a:t>” (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sinn</a:t>
            </a:r>
            <a:r>
              <a:rPr lang="en-US" sz="3600" dirty="0" smtClean="0"/>
              <a:t>…)</a:t>
            </a:r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smtClean="0"/>
              <a:t>“</a:t>
            </a:r>
            <a:r>
              <a:rPr lang="en-US" sz="3600" dirty="0" err="1" smtClean="0"/>
              <a:t>Klikkete</a:t>
            </a:r>
            <a:r>
              <a:rPr lang="en-US" sz="3600" dirty="0" smtClean="0"/>
              <a:t>”</a:t>
            </a:r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3600" dirty="0" smtClean="0"/>
              <a:t>For mange </a:t>
            </a:r>
            <a:r>
              <a:rPr lang="en-US" sz="3600" dirty="0" err="1" smtClean="0"/>
              <a:t>argumenterende</a:t>
            </a:r>
            <a:r>
              <a:rPr lang="en-US" sz="3600" dirty="0" smtClean="0"/>
              <a:t> </a:t>
            </a:r>
            <a:r>
              <a:rPr lang="en-US" sz="3600" dirty="0" err="1" smtClean="0"/>
              <a:t>medlemmer</a:t>
            </a:r>
            <a:endParaRPr lang="en-US" sz="3600" dirty="0" smtClean="0"/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EF2A0-AEF8-4594-A351-BD08BA37BC9A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FE24A-A60A-4090-ACAA-348D4087BE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4580" name="Picture 3" descr="Sad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066800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28600"/>
            <a:ext cx="7499350" cy="1143000"/>
          </a:xfrm>
        </p:spPr>
        <p:txBody>
          <a:bodyPr>
            <a:normAutofit/>
          </a:bodyPr>
          <a:lstStyle/>
          <a:p>
            <a:pPr marL="365125" lvl="1" indent="-282575" algn="ctr" eaLnBrk="1" hangingPunct="1">
              <a:spcBef>
                <a:spcPts val="600"/>
              </a:spcBef>
            </a:pPr>
            <a:r>
              <a:rPr lang="en-US" sz="4400" b="1" dirty="0" err="1" smtClean="0"/>
              <a:t>Klubbaktiviteter</a:t>
            </a:r>
            <a:endParaRPr lang="en-US" sz="44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871662"/>
            <a:ext cx="7499350" cy="4800600"/>
          </a:xfrm>
        </p:spPr>
        <p:txBody>
          <a:bodyPr/>
          <a:lstStyle/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smtClean="0"/>
              <a:t>Ingen </a:t>
            </a:r>
            <a:r>
              <a:rPr lang="en-US" sz="4000" dirty="0" err="1" smtClean="0"/>
              <a:t>meningsfulle</a:t>
            </a:r>
            <a:r>
              <a:rPr lang="en-US" sz="4000" dirty="0" smtClean="0"/>
              <a:t> </a:t>
            </a:r>
            <a:r>
              <a:rPr lang="en-US" sz="4000" dirty="0" err="1" smtClean="0"/>
              <a:t>prosjekter</a:t>
            </a:r>
            <a:endParaRPr lang="en-US" sz="4000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smtClean="0"/>
              <a:t>Ingen </a:t>
            </a:r>
            <a:r>
              <a:rPr lang="en-US" sz="4000" dirty="0" err="1" smtClean="0"/>
              <a:t>nettverksmuligheter</a:t>
            </a:r>
            <a:endParaRPr lang="en-US" sz="4000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Tvilsom</a:t>
            </a:r>
            <a:r>
              <a:rPr lang="en-US" sz="4000" dirty="0" smtClean="0"/>
              <a:t> </a:t>
            </a:r>
            <a:r>
              <a:rPr lang="en-US" sz="4000" dirty="0" err="1" smtClean="0"/>
              <a:t>praksis</a:t>
            </a:r>
            <a:endParaRPr lang="en-US" sz="4000" dirty="0" smtClean="0"/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Stadig</a:t>
            </a:r>
            <a:r>
              <a:rPr lang="en-US" sz="4000" dirty="0" smtClean="0"/>
              <a:t> “</a:t>
            </a:r>
            <a:r>
              <a:rPr lang="en-US" sz="4000" dirty="0" err="1" smtClean="0"/>
              <a:t>pengegnål</a:t>
            </a:r>
            <a:r>
              <a:rPr lang="en-US" sz="4000" dirty="0" smtClean="0"/>
              <a:t>”</a:t>
            </a:r>
          </a:p>
          <a:p>
            <a:pPr marL="611188" lvl="2" indent="-282575" eaLnBrk="1" hangingPunct="1">
              <a:spcBef>
                <a:spcPts val="600"/>
              </a:spcBef>
              <a:buSzPct val="80000"/>
              <a:buFont typeface="Wingdings 2" charset="2"/>
              <a:buChar char=""/>
            </a:pPr>
            <a:r>
              <a:rPr lang="en-US" sz="4000" dirty="0" err="1" smtClean="0"/>
              <a:t>Dyre</a:t>
            </a:r>
            <a:r>
              <a:rPr lang="en-US" sz="4000" dirty="0" smtClean="0"/>
              <a:t> “</a:t>
            </a:r>
            <a:r>
              <a:rPr lang="en-US" sz="4000" dirty="0" err="1" smtClean="0"/>
              <a:t>bøter</a:t>
            </a:r>
            <a:r>
              <a:rPr lang="en-US" sz="4000" dirty="0" smtClean="0"/>
              <a:t>”…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D918B-4117-45D5-B3D8-2CF6CA1329C0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011C7-DC25-46E9-AA69-3CC08799AD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5604" name="Picture 3" descr="Sad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marL="82550"/>
            <a:r>
              <a:rPr lang="en-US" sz="4800" b="1" dirty="0" err="1" smtClean="0"/>
              <a:t>Kostnader</a:t>
            </a:r>
            <a:endParaRPr lang="en-US" sz="48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dirty="0" err="1" smtClean="0"/>
              <a:t>Høye</a:t>
            </a:r>
            <a:r>
              <a:rPr lang="en-US" sz="4000" dirty="0" smtClean="0"/>
              <a:t> </a:t>
            </a:r>
            <a:r>
              <a:rPr lang="en-US" sz="4000" dirty="0" err="1" smtClean="0"/>
              <a:t>medlemskontingenter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og </a:t>
            </a:r>
            <a:r>
              <a:rPr lang="en-US" sz="4000" dirty="0" err="1" smtClean="0"/>
              <a:t>dyre</a:t>
            </a:r>
            <a:r>
              <a:rPr lang="en-US" sz="4000" dirty="0" smtClean="0"/>
              <a:t> </a:t>
            </a:r>
            <a:r>
              <a:rPr lang="en-US" sz="4000" dirty="0" err="1" smtClean="0"/>
              <a:t>måltider</a:t>
            </a:r>
            <a:endParaRPr lang="en-US" sz="4000" dirty="0" smtClean="0"/>
          </a:p>
          <a:p>
            <a:pPr eaLnBrk="1" hangingPunct="1"/>
            <a:r>
              <a:rPr lang="en-US" sz="4000" dirty="0" err="1" smtClean="0"/>
              <a:t>Pengeinnsamling</a:t>
            </a:r>
            <a:r>
              <a:rPr lang="en-US" sz="4000" dirty="0" smtClean="0"/>
              <a:t> </a:t>
            </a:r>
            <a:r>
              <a:rPr lang="en-US" sz="4000" dirty="0" err="1" smtClean="0"/>
              <a:t>koster</a:t>
            </a:r>
            <a:r>
              <a:rPr lang="en-US" sz="4000" dirty="0" smtClean="0"/>
              <a:t> </a:t>
            </a:r>
            <a:r>
              <a:rPr lang="en-US" sz="4000" dirty="0" err="1" smtClean="0"/>
              <a:t>tid</a:t>
            </a:r>
            <a:r>
              <a:rPr lang="en-US" sz="4000" dirty="0" smtClean="0"/>
              <a:t> og </a:t>
            </a:r>
            <a:r>
              <a:rPr lang="en-US" sz="4000" dirty="0" err="1" smtClean="0"/>
              <a:t>penger</a:t>
            </a:r>
            <a:endParaRPr lang="en-US" sz="4000" dirty="0" smtClean="0"/>
          </a:p>
          <a:p>
            <a:pPr eaLnBrk="1" hangingPunct="1"/>
            <a:r>
              <a:rPr lang="en-US" sz="4000" dirty="0" err="1" smtClean="0"/>
              <a:t>Stadig</a:t>
            </a:r>
            <a:r>
              <a:rPr lang="en-US" sz="4000" dirty="0" smtClean="0"/>
              <a:t> “mas” om </a:t>
            </a:r>
            <a:r>
              <a:rPr lang="en-US" sz="4000" dirty="0" err="1" smtClean="0"/>
              <a:t>penger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“</a:t>
            </a:r>
            <a:r>
              <a:rPr lang="en-US" sz="4000" dirty="0" err="1" smtClean="0"/>
              <a:t>Obligatoriske</a:t>
            </a:r>
            <a:r>
              <a:rPr lang="en-US" sz="4000" dirty="0" smtClean="0"/>
              <a:t>” </a:t>
            </a:r>
            <a:r>
              <a:rPr lang="en-US" sz="4000" dirty="0" err="1" smtClean="0"/>
              <a:t>donasjoner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“</a:t>
            </a:r>
            <a:r>
              <a:rPr lang="en-US" sz="4000" dirty="0" err="1" smtClean="0"/>
              <a:t>Tvunget</a:t>
            </a:r>
            <a:r>
              <a:rPr lang="en-US" sz="4000" dirty="0" smtClean="0"/>
              <a:t>” </a:t>
            </a:r>
            <a:r>
              <a:rPr lang="en-US" sz="4000" dirty="0" err="1" smtClean="0"/>
              <a:t>loddkjøp</a:t>
            </a:r>
            <a:endParaRPr lang="en-US" sz="4000" dirty="0" smtClean="0"/>
          </a:p>
          <a:p>
            <a:pPr lvl="1" eaLnBrk="1" hangingPunct="1"/>
            <a:endParaRPr lang="en-US" sz="3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B02BB-D0D3-469E-A215-67411FBA04B4}" type="datetime1">
              <a:rPr lang="en-US" smtClean="0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6E740-2941-4ADD-B42A-ED616D2B3E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6628" name="Picture 4" descr="Mone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127250" cy="25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55704</TotalTime>
  <Words>1487</Words>
  <Application>Microsoft Office PowerPoint</Application>
  <PresentationFormat>Skjermfremvisning (4:3)</PresentationFormat>
  <Paragraphs>448</Paragraphs>
  <Slides>54</Slides>
  <Notes>45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54</vt:i4>
      </vt:variant>
    </vt:vector>
  </HeadingPairs>
  <TitlesOfParts>
    <vt:vector size="55" baseType="lpstr">
      <vt:lpstr>Office Theme</vt:lpstr>
      <vt:lpstr>   Å være en  “levende klubb”  “Tilby moro, vennskap og merverdi for våre medlemmer” – vår vei til å bygge et sterkt medlemskap. </vt:lpstr>
      <vt:lpstr>Hva ER en «Rotaryklubb»?</vt:lpstr>
      <vt:lpstr>PowerPoint-presentasjon</vt:lpstr>
      <vt:lpstr>PowerPoint-presentasjon</vt:lpstr>
      <vt:lpstr>“Medlemmer forblir i, eller forlater Rotary på grunnlag av hva som skjer i ens egne klubber”. </vt:lpstr>
      <vt:lpstr>Hvorfor medlemmer forlater Rotary:  Klubbmiljø Klubbaktiviteter  Økonomi (ikke så aktuell i Norge) Personlige årsaker    </vt:lpstr>
      <vt:lpstr>Klubbmiljøet</vt:lpstr>
      <vt:lpstr>Klubbaktiviteter</vt:lpstr>
      <vt:lpstr>Kostnader</vt:lpstr>
      <vt:lpstr>Personlig</vt:lpstr>
      <vt:lpstr>Hvorfor medlemmer forblir i Rotary  Klubbmiljø Klubbaktiviteter      </vt:lpstr>
      <vt:lpstr>Strong, vibrant clubs with excellent programs, opportunities to serve, and an engaged membership provide the necessary kindling to fire dynamic growth. </vt:lpstr>
      <vt:lpstr>Verdikvotient</vt:lpstr>
      <vt:lpstr>Hva er enkeltmenneskets faktiske behov?</vt:lpstr>
      <vt:lpstr>Verdi for unge yrkesutøvere</vt:lpstr>
      <vt:lpstr>Verdi for unge yrkesutøvere</vt:lpstr>
      <vt:lpstr>Forretningssuksess – Rotary-suksess</vt:lpstr>
      <vt:lpstr>Evaluering / “helsesjekk”  av klubben vår</vt:lpstr>
      <vt:lpstr>PowerPoint-presentasjon</vt:lpstr>
      <vt:lpstr>Måling av verdikvotienten:</vt:lpstr>
      <vt:lpstr>Andre verdiindikatorer</vt:lpstr>
      <vt:lpstr>Flere verdiindikatorer</vt:lpstr>
      <vt:lpstr> Vårt “produkt”</vt:lpstr>
      <vt:lpstr>Medlemsundersøkelse</vt:lpstr>
      <vt:lpstr>Å engasjere medlemmene</vt:lpstr>
      <vt:lpstr>Engasjement</vt:lpstr>
      <vt:lpstr>Lederopplæring</vt:lpstr>
      <vt:lpstr>Engasjerende møter – “selvdrevne” ?</vt:lpstr>
      <vt:lpstr>Felles møter og prosjekter</vt:lpstr>
      <vt:lpstr>Engasjere nye medlemmer…</vt:lpstr>
      <vt:lpstr>Engasjere nye medlemmer… </vt:lpstr>
      <vt:lpstr>Engasjere nye medlemmer…</vt:lpstr>
      <vt:lpstr>La oss “revolusjonere” Rotary!</vt:lpstr>
      <vt:lpstr>ER VI ATTRAKTIVE? </vt:lpstr>
      <vt:lpstr>« Sammendrag »</vt:lpstr>
      <vt:lpstr>Å fortelle “min Rotaryhistorie”</vt:lpstr>
      <vt:lpstr>Fortelle “vår klubbs historie”</vt:lpstr>
      <vt:lpstr>Fortelle “vår klubbs historie”</vt:lpstr>
      <vt:lpstr>Fortelle “min Rotaryhistorie”</vt:lpstr>
      <vt:lpstr>Fortelle “min Rotaryhistorie”</vt:lpstr>
      <vt:lpstr>PowerPoint-presentasjon</vt:lpstr>
      <vt:lpstr>PowerPoint-presentasjon</vt:lpstr>
      <vt:lpstr>Gå med Rotarynålen på deg!</vt:lpstr>
      <vt:lpstr>Tiltrekke oss  / rekruttere  nye medlemmer</vt:lpstr>
      <vt:lpstr>“Alternativ” rekruttering </vt:lpstr>
      <vt:lpstr>PowerPoint-presentasjon</vt:lpstr>
      <vt:lpstr>Steng igjen bakdøren!</vt:lpstr>
      <vt:lpstr> Til slutt:</vt:lpstr>
      <vt:lpstr>Vær stolt av å være medlem, og inspirér andre!</vt:lpstr>
      <vt:lpstr>PowerPoint-presentasjon</vt:lpstr>
      <vt:lpstr>PowerPoint-presentasjon</vt:lpstr>
      <vt:lpstr>PowerPoint-presentasjon</vt:lpstr>
      <vt:lpstr>“Vedlegg”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Seminar</dc:title>
  <dc:creator>George Holt</dc:creator>
  <cp:lastModifiedBy>Elsa</cp:lastModifiedBy>
  <cp:revision>662</cp:revision>
  <cp:lastPrinted>2016-09-20T15:26:42Z</cp:lastPrinted>
  <dcterms:created xsi:type="dcterms:W3CDTF">2012-11-08T09:42:04Z</dcterms:created>
  <dcterms:modified xsi:type="dcterms:W3CDTF">2016-09-20T17:49:08Z</dcterms:modified>
</cp:coreProperties>
</file>