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3" r:id="rId1"/>
  </p:sldMasterIdLst>
  <p:notesMasterIdLst>
    <p:notesMasterId r:id="rId34"/>
  </p:notesMasterIdLst>
  <p:handoutMasterIdLst>
    <p:handoutMasterId r:id="rId35"/>
  </p:handoutMasterIdLst>
  <p:sldIdLst>
    <p:sldId id="294" r:id="rId2"/>
    <p:sldId id="256" r:id="rId3"/>
    <p:sldId id="293" r:id="rId4"/>
    <p:sldId id="296" r:id="rId5"/>
    <p:sldId id="298" r:id="rId6"/>
    <p:sldId id="315" r:id="rId7"/>
    <p:sldId id="300" r:id="rId8"/>
    <p:sldId id="322" r:id="rId9"/>
    <p:sldId id="288" r:id="rId10"/>
    <p:sldId id="319" r:id="rId11"/>
    <p:sldId id="310" r:id="rId12"/>
    <p:sldId id="335" r:id="rId13"/>
    <p:sldId id="324" r:id="rId14"/>
    <p:sldId id="334" r:id="rId15"/>
    <p:sldId id="329" r:id="rId16"/>
    <p:sldId id="303" r:id="rId17"/>
    <p:sldId id="304" r:id="rId18"/>
    <p:sldId id="307" r:id="rId19"/>
    <p:sldId id="306" r:id="rId20"/>
    <p:sldId id="292" r:id="rId21"/>
    <p:sldId id="314" r:id="rId22"/>
    <p:sldId id="327" r:id="rId23"/>
    <p:sldId id="312" r:id="rId24"/>
    <p:sldId id="323" r:id="rId25"/>
    <p:sldId id="328" r:id="rId26"/>
    <p:sldId id="333" r:id="rId27"/>
    <p:sldId id="316" r:id="rId28"/>
    <p:sldId id="320" r:id="rId29"/>
    <p:sldId id="321" r:id="rId30"/>
    <p:sldId id="330" r:id="rId31"/>
    <p:sldId id="331" r:id="rId32"/>
    <p:sldId id="309" r:id="rId3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665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orient="horz" pos="2313">
          <p15:clr>
            <a:srgbClr val="A4A3A4"/>
          </p15:clr>
        </p15:guide>
        <p15:guide id="5" orient="horz" pos="1812">
          <p15:clr>
            <a:srgbClr val="A4A3A4"/>
          </p15:clr>
        </p15:guide>
        <p15:guide id="6" orient="horz" pos="3173">
          <p15:clr>
            <a:srgbClr val="A4A3A4"/>
          </p15:clr>
        </p15:guide>
        <p15:guide id="7" pos="6360">
          <p15:clr>
            <a:srgbClr val="A4A3A4"/>
          </p15:clr>
        </p15:guide>
        <p15:guide id="8" pos="1200">
          <p15:clr>
            <a:srgbClr val="A4A3A4"/>
          </p15:clr>
        </p15:guide>
        <p15:guide id="9" pos="5137">
          <p15:clr>
            <a:srgbClr val="A4A3A4"/>
          </p15:clr>
        </p15:guide>
        <p15:guide id="10" pos="2943">
          <p15:clr>
            <a:srgbClr val="A4A3A4"/>
          </p15:clr>
        </p15:guide>
        <p15:guide id="11" pos="1645">
          <p15:clr>
            <a:srgbClr val="A4A3A4"/>
          </p15:clr>
        </p15:guide>
        <p15:guide id="12" pos="6653">
          <p15:clr>
            <a:srgbClr val="A4A3A4"/>
          </p15:clr>
        </p15:guide>
        <p15:guide id="13" pos="6689">
          <p15:clr>
            <a:srgbClr val="A4A3A4"/>
          </p15:clr>
        </p15:guide>
        <p15:guide id="14" pos="1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66FF"/>
    <a:srgbClr val="4472C4"/>
    <a:srgbClr val="3333CC"/>
    <a:srgbClr val="1F5F89"/>
    <a:srgbClr val="117189"/>
    <a:srgbClr val="338299"/>
    <a:srgbClr val="68A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0929"/>
  </p:normalViewPr>
  <p:slideViewPr>
    <p:cSldViewPr snapToGrid="0">
      <p:cViewPr varScale="1">
        <p:scale>
          <a:sx n="82" d="100"/>
          <a:sy n="82" d="100"/>
        </p:scale>
        <p:origin x="1027" y="72"/>
      </p:cViewPr>
      <p:guideLst>
        <p:guide orient="horz" pos="2112"/>
        <p:guide orient="horz" pos="665"/>
        <p:guide orient="horz" pos="894"/>
        <p:guide orient="horz" pos="2313"/>
        <p:guide orient="horz" pos="1812"/>
        <p:guide orient="horz" pos="3173"/>
        <p:guide pos="6360"/>
        <p:guide pos="1200"/>
        <p:guide pos="5137"/>
        <p:guide pos="2943"/>
        <p:guide pos="1645"/>
        <p:guide pos="6653"/>
        <p:guide pos="6689"/>
        <p:guide pos="13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068A5-C967-4759-8124-C5E0B538AB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C016E-1B33-4DAE-A799-D25177113E97}">
      <dgm:prSet/>
      <dgm:spPr/>
      <dgm:t>
        <a:bodyPr/>
        <a:lstStyle/>
        <a:p>
          <a:pPr algn="ctr"/>
          <a:r>
            <a:rPr lang="nb-NO" dirty="0" err="1"/>
            <a:t>Rotarys</a:t>
          </a:r>
          <a:r>
            <a:rPr lang="nb-NO" dirty="0"/>
            <a:t> motto</a:t>
          </a:r>
          <a:endParaRPr lang="en-US" dirty="0"/>
        </a:p>
      </dgm:t>
    </dgm:pt>
    <dgm:pt modelId="{812923BB-F546-45D7-BBF0-4092249D418A}" type="parTrans" cxnId="{1A323E34-E7A6-430B-86AD-8DBDE83E120E}">
      <dgm:prSet/>
      <dgm:spPr/>
      <dgm:t>
        <a:bodyPr/>
        <a:lstStyle/>
        <a:p>
          <a:endParaRPr lang="en-US"/>
        </a:p>
      </dgm:t>
    </dgm:pt>
    <dgm:pt modelId="{04A967E6-7F5D-404A-A49A-A93431406E7B}" type="sibTrans" cxnId="{1A323E34-E7A6-430B-86AD-8DBDE83E120E}">
      <dgm:prSet/>
      <dgm:spPr/>
      <dgm:t>
        <a:bodyPr/>
        <a:lstStyle/>
        <a:p>
          <a:endParaRPr lang="en-US"/>
        </a:p>
      </dgm:t>
    </dgm:pt>
    <dgm:pt modelId="{2D373046-61D6-4226-9DBF-470748F898BA}">
      <dgm:prSet/>
      <dgm:spPr/>
      <dgm:t>
        <a:bodyPr/>
        <a:lstStyle/>
        <a:p>
          <a:r>
            <a:rPr lang="nb-NO" b="1"/>
            <a:t>Service Above Self</a:t>
          </a:r>
          <a:endParaRPr lang="en-US"/>
        </a:p>
      </dgm:t>
    </dgm:pt>
    <dgm:pt modelId="{4A73FD5B-A0FD-4A6F-8813-D7D1AE126009}" type="parTrans" cxnId="{F856EE5A-E5AD-4180-BCB6-FE8459EDE02E}">
      <dgm:prSet/>
      <dgm:spPr/>
      <dgm:t>
        <a:bodyPr/>
        <a:lstStyle/>
        <a:p>
          <a:endParaRPr lang="en-US"/>
        </a:p>
      </dgm:t>
    </dgm:pt>
    <dgm:pt modelId="{93B8B56B-E8F4-4156-AC79-DE8ACAFD2C1E}" type="sibTrans" cxnId="{F856EE5A-E5AD-4180-BCB6-FE8459EDE02E}">
      <dgm:prSet/>
      <dgm:spPr/>
      <dgm:t>
        <a:bodyPr/>
        <a:lstStyle/>
        <a:p>
          <a:endParaRPr lang="en-US"/>
        </a:p>
      </dgm:t>
    </dgm:pt>
    <dgm:pt modelId="{A29DF94D-E037-4646-A1A0-ED550BD2C7F3}">
      <dgm:prSet/>
      <dgm:spPr/>
      <dgm:t>
        <a:bodyPr/>
        <a:lstStyle/>
        <a:p>
          <a:r>
            <a:rPr lang="nb-NO" b="1"/>
            <a:t>Å gagne andre</a:t>
          </a:r>
          <a:endParaRPr lang="en-US"/>
        </a:p>
      </dgm:t>
    </dgm:pt>
    <dgm:pt modelId="{EDABCB08-9113-4479-84C9-8E052FB8DE20}" type="parTrans" cxnId="{90181044-1382-4F8B-8F27-41CC2AC1A82D}">
      <dgm:prSet/>
      <dgm:spPr/>
      <dgm:t>
        <a:bodyPr/>
        <a:lstStyle/>
        <a:p>
          <a:endParaRPr lang="en-US"/>
        </a:p>
      </dgm:t>
    </dgm:pt>
    <dgm:pt modelId="{1BF133D1-CF5B-4753-8296-FCB56A50D173}" type="sibTrans" cxnId="{90181044-1382-4F8B-8F27-41CC2AC1A82D}">
      <dgm:prSet/>
      <dgm:spPr/>
      <dgm:t>
        <a:bodyPr/>
        <a:lstStyle/>
        <a:p>
          <a:endParaRPr lang="en-US"/>
        </a:p>
      </dgm:t>
    </dgm:pt>
    <dgm:pt modelId="{C703D54F-1750-4BE9-9C33-C2DFA756685E}" type="pres">
      <dgm:prSet presAssocID="{C38068A5-C967-4759-8124-C5E0B538ABFE}" presName="linear" presStyleCnt="0">
        <dgm:presLayoutVars>
          <dgm:animLvl val="lvl"/>
          <dgm:resizeHandles val="exact"/>
        </dgm:presLayoutVars>
      </dgm:prSet>
      <dgm:spPr/>
    </dgm:pt>
    <dgm:pt modelId="{8DC999C9-C5A3-436A-833C-0E131E5DBCA0}" type="pres">
      <dgm:prSet presAssocID="{7EAC016E-1B33-4DAE-A799-D25177113E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4D2EB9-0751-45EA-8EB7-793B24EDD5FB}" type="pres">
      <dgm:prSet presAssocID="{04A967E6-7F5D-404A-A49A-A93431406E7B}" presName="spacer" presStyleCnt="0"/>
      <dgm:spPr/>
    </dgm:pt>
    <dgm:pt modelId="{CCBABD27-7F1A-44A8-9C53-EA089512E9D3}" type="pres">
      <dgm:prSet presAssocID="{2D373046-61D6-4226-9DBF-470748F898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C83449-3C67-45D0-86E3-D8799F272A68}" type="pres">
      <dgm:prSet presAssocID="{93B8B56B-E8F4-4156-AC79-DE8ACAFD2C1E}" presName="spacer" presStyleCnt="0"/>
      <dgm:spPr/>
    </dgm:pt>
    <dgm:pt modelId="{3AAB9624-C14E-413B-AE9F-C4F642FA2CC7}" type="pres">
      <dgm:prSet presAssocID="{A29DF94D-E037-4646-A1A0-ED550BD2C7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323E34-E7A6-430B-86AD-8DBDE83E120E}" srcId="{C38068A5-C967-4759-8124-C5E0B538ABFE}" destId="{7EAC016E-1B33-4DAE-A799-D25177113E97}" srcOrd="0" destOrd="0" parTransId="{812923BB-F546-45D7-BBF0-4092249D418A}" sibTransId="{04A967E6-7F5D-404A-A49A-A93431406E7B}"/>
    <dgm:cxn modelId="{90181044-1382-4F8B-8F27-41CC2AC1A82D}" srcId="{C38068A5-C967-4759-8124-C5E0B538ABFE}" destId="{A29DF94D-E037-4646-A1A0-ED550BD2C7F3}" srcOrd="2" destOrd="0" parTransId="{EDABCB08-9113-4479-84C9-8E052FB8DE20}" sibTransId="{1BF133D1-CF5B-4753-8296-FCB56A50D173}"/>
    <dgm:cxn modelId="{0BE79750-400E-424A-9420-8160FA6CC869}" type="presOf" srcId="{2D373046-61D6-4226-9DBF-470748F898BA}" destId="{CCBABD27-7F1A-44A8-9C53-EA089512E9D3}" srcOrd="0" destOrd="0" presId="urn:microsoft.com/office/officeart/2005/8/layout/vList2"/>
    <dgm:cxn modelId="{F856EE5A-E5AD-4180-BCB6-FE8459EDE02E}" srcId="{C38068A5-C967-4759-8124-C5E0B538ABFE}" destId="{2D373046-61D6-4226-9DBF-470748F898BA}" srcOrd="1" destOrd="0" parTransId="{4A73FD5B-A0FD-4A6F-8813-D7D1AE126009}" sibTransId="{93B8B56B-E8F4-4156-AC79-DE8ACAFD2C1E}"/>
    <dgm:cxn modelId="{29D37EB2-A1D2-4B2E-8CFC-2C9B72AABC73}" type="presOf" srcId="{C38068A5-C967-4759-8124-C5E0B538ABFE}" destId="{C703D54F-1750-4BE9-9C33-C2DFA756685E}" srcOrd="0" destOrd="0" presId="urn:microsoft.com/office/officeart/2005/8/layout/vList2"/>
    <dgm:cxn modelId="{1A3C34C1-C643-40F8-A137-9E7C41C2A4C9}" type="presOf" srcId="{7EAC016E-1B33-4DAE-A799-D25177113E97}" destId="{8DC999C9-C5A3-436A-833C-0E131E5DBCA0}" srcOrd="0" destOrd="0" presId="urn:microsoft.com/office/officeart/2005/8/layout/vList2"/>
    <dgm:cxn modelId="{B9CC5CD8-F310-48DE-9084-58E5E8D813EA}" type="presOf" srcId="{A29DF94D-E037-4646-A1A0-ED550BD2C7F3}" destId="{3AAB9624-C14E-413B-AE9F-C4F642FA2CC7}" srcOrd="0" destOrd="0" presId="urn:microsoft.com/office/officeart/2005/8/layout/vList2"/>
    <dgm:cxn modelId="{4C52331D-1FF9-4E5A-B571-DB149287AE68}" type="presParOf" srcId="{C703D54F-1750-4BE9-9C33-C2DFA756685E}" destId="{8DC999C9-C5A3-436A-833C-0E131E5DBCA0}" srcOrd="0" destOrd="0" presId="urn:microsoft.com/office/officeart/2005/8/layout/vList2"/>
    <dgm:cxn modelId="{B27B0364-B88B-4305-BB0D-0384219F2EC8}" type="presParOf" srcId="{C703D54F-1750-4BE9-9C33-C2DFA756685E}" destId="{F14D2EB9-0751-45EA-8EB7-793B24EDD5FB}" srcOrd="1" destOrd="0" presId="urn:microsoft.com/office/officeart/2005/8/layout/vList2"/>
    <dgm:cxn modelId="{8CFE751E-D5B9-4BD7-9C7A-E0032C78C8A6}" type="presParOf" srcId="{C703D54F-1750-4BE9-9C33-C2DFA756685E}" destId="{CCBABD27-7F1A-44A8-9C53-EA089512E9D3}" srcOrd="2" destOrd="0" presId="urn:microsoft.com/office/officeart/2005/8/layout/vList2"/>
    <dgm:cxn modelId="{1AFF3690-3DC9-468D-BC94-D882F648B1E1}" type="presParOf" srcId="{C703D54F-1750-4BE9-9C33-C2DFA756685E}" destId="{90C83449-3C67-45D0-86E3-D8799F272A68}" srcOrd="3" destOrd="0" presId="urn:microsoft.com/office/officeart/2005/8/layout/vList2"/>
    <dgm:cxn modelId="{65B3DFDC-0544-412D-B9A0-04ABFCDA68D3}" type="presParOf" srcId="{C703D54F-1750-4BE9-9C33-C2DFA756685E}" destId="{3AAB9624-C14E-413B-AE9F-C4F642FA2C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023E0-C1A0-4920-820F-9AAECD109DE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E13FA37-5FE9-441F-A95C-9AF2B0BCFA6E}">
      <dgm:prSet phldrT="[Tekst]"/>
      <dgm:spPr/>
      <dgm:t>
        <a:bodyPr/>
        <a:lstStyle/>
        <a:p>
          <a:r>
            <a:rPr lang="nb-NO" dirty="0"/>
            <a:t>Rotaryklubb</a:t>
          </a:r>
        </a:p>
      </dgm:t>
    </dgm:pt>
    <dgm:pt modelId="{BC5560EA-DE98-4CF4-8D9E-996DF386B2AA}" type="parTrans" cxnId="{08711752-616F-4741-955D-40DF4BC69663}">
      <dgm:prSet/>
      <dgm:spPr/>
      <dgm:t>
        <a:bodyPr/>
        <a:lstStyle/>
        <a:p>
          <a:endParaRPr lang="nb-NO"/>
        </a:p>
      </dgm:t>
    </dgm:pt>
    <dgm:pt modelId="{BD7B3A7F-460E-4BD8-A887-E087C8E86BF9}" type="sibTrans" cxnId="{08711752-616F-4741-955D-40DF4BC69663}">
      <dgm:prSet/>
      <dgm:spPr/>
      <dgm:t>
        <a:bodyPr/>
        <a:lstStyle/>
        <a:p>
          <a:endParaRPr lang="nb-NO"/>
        </a:p>
      </dgm:t>
    </dgm:pt>
    <dgm:pt modelId="{2A446DD7-B6FA-4F2E-90D3-0431C04E0C15}">
      <dgm:prSet phldrT="[Tekst]"/>
      <dgm:spPr/>
      <dgm:t>
        <a:bodyPr/>
        <a:lstStyle/>
        <a:p>
          <a:r>
            <a:rPr lang="nb-NO" dirty="0"/>
            <a:t>Distrikt</a:t>
          </a:r>
        </a:p>
      </dgm:t>
    </dgm:pt>
    <dgm:pt modelId="{CCBC5DEE-77B8-431C-8E4E-6B38E46A4A5B}" type="parTrans" cxnId="{522F76DE-7052-4E4C-950E-BD4BCB3BFC6F}">
      <dgm:prSet/>
      <dgm:spPr/>
      <dgm:t>
        <a:bodyPr/>
        <a:lstStyle/>
        <a:p>
          <a:endParaRPr lang="nb-NO"/>
        </a:p>
      </dgm:t>
    </dgm:pt>
    <dgm:pt modelId="{275ECFB4-3F0A-48AA-9755-0E436CCE84B2}" type="sibTrans" cxnId="{522F76DE-7052-4E4C-950E-BD4BCB3BFC6F}">
      <dgm:prSet/>
      <dgm:spPr/>
      <dgm:t>
        <a:bodyPr/>
        <a:lstStyle/>
        <a:p>
          <a:endParaRPr lang="nb-NO"/>
        </a:p>
      </dgm:t>
    </dgm:pt>
    <dgm:pt modelId="{E5131BCA-060D-4225-A86A-B3A755663B17}">
      <dgm:prSet phldrT="[Tekst]"/>
      <dgm:spPr/>
      <dgm:t>
        <a:bodyPr/>
        <a:lstStyle/>
        <a:p>
          <a:r>
            <a:rPr lang="nb-NO" dirty="0"/>
            <a:t>RI</a:t>
          </a:r>
        </a:p>
      </dgm:t>
    </dgm:pt>
    <dgm:pt modelId="{F5CA4020-2DA7-4EBA-AF78-74EF3A9DE29F}" type="parTrans" cxnId="{8FE12FDA-FC7A-44A9-978D-A69D12FC8CE2}">
      <dgm:prSet/>
      <dgm:spPr/>
      <dgm:t>
        <a:bodyPr/>
        <a:lstStyle/>
        <a:p>
          <a:endParaRPr lang="nb-NO"/>
        </a:p>
      </dgm:t>
    </dgm:pt>
    <dgm:pt modelId="{D7CAAABD-A225-4583-9D22-FA1C6ABE0E34}" type="sibTrans" cxnId="{8FE12FDA-FC7A-44A9-978D-A69D12FC8CE2}">
      <dgm:prSet/>
      <dgm:spPr/>
      <dgm:t>
        <a:bodyPr/>
        <a:lstStyle/>
        <a:p>
          <a:endParaRPr lang="nb-NO"/>
        </a:p>
      </dgm:t>
    </dgm:pt>
    <dgm:pt modelId="{1C4B032C-922A-4282-BBA1-83F1BBDAF7A3}" type="pres">
      <dgm:prSet presAssocID="{B43023E0-C1A0-4920-820F-9AAECD109DEC}" presName="Name0" presStyleCnt="0">
        <dgm:presLayoutVars>
          <dgm:dir/>
          <dgm:animLvl val="lvl"/>
          <dgm:resizeHandles val="exact"/>
        </dgm:presLayoutVars>
      </dgm:prSet>
      <dgm:spPr/>
    </dgm:pt>
    <dgm:pt modelId="{7684E316-6B43-49B6-A26F-14B5B0934CD9}" type="pres">
      <dgm:prSet presAssocID="{2E13FA37-5FE9-441F-A95C-9AF2B0BCFA6E}" presName="Name8" presStyleCnt="0"/>
      <dgm:spPr/>
    </dgm:pt>
    <dgm:pt modelId="{D92BFD01-C7CC-49D4-A571-4CFA7E28B5A6}" type="pres">
      <dgm:prSet presAssocID="{2E13FA37-5FE9-441F-A95C-9AF2B0BCFA6E}" presName="level" presStyleLbl="node1" presStyleIdx="0" presStyleCnt="3">
        <dgm:presLayoutVars>
          <dgm:chMax val="1"/>
          <dgm:bulletEnabled val="1"/>
        </dgm:presLayoutVars>
      </dgm:prSet>
      <dgm:spPr/>
    </dgm:pt>
    <dgm:pt modelId="{DC6D54DF-9B33-4033-B025-ABE47D2E65DA}" type="pres">
      <dgm:prSet presAssocID="{2E13FA37-5FE9-441F-A95C-9AF2B0BCFA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FB4464-DDE6-4E86-9739-3C8F8C1CEB2A}" type="pres">
      <dgm:prSet presAssocID="{2A446DD7-B6FA-4F2E-90D3-0431C04E0C15}" presName="Name8" presStyleCnt="0"/>
      <dgm:spPr/>
    </dgm:pt>
    <dgm:pt modelId="{8DB98199-960A-409E-8CF2-08F4D39347E4}" type="pres">
      <dgm:prSet presAssocID="{2A446DD7-B6FA-4F2E-90D3-0431C04E0C15}" presName="level" presStyleLbl="node1" presStyleIdx="1" presStyleCnt="3">
        <dgm:presLayoutVars>
          <dgm:chMax val="1"/>
          <dgm:bulletEnabled val="1"/>
        </dgm:presLayoutVars>
      </dgm:prSet>
      <dgm:spPr/>
    </dgm:pt>
    <dgm:pt modelId="{C4456B70-34A6-4F3C-B673-9C710B6C2324}" type="pres">
      <dgm:prSet presAssocID="{2A446DD7-B6FA-4F2E-90D3-0431C04E0C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A89291-2B36-4E89-AC34-0981DA22AC94}" type="pres">
      <dgm:prSet presAssocID="{E5131BCA-060D-4225-A86A-B3A755663B17}" presName="Name8" presStyleCnt="0"/>
      <dgm:spPr/>
    </dgm:pt>
    <dgm:pt modelId="{43391BE6-9295-4EC7-AE58-DF7EE2E61980}" type="pres">
      <dgm:prSet presAssocID="{E5131BCA-060D-4225-A86A-B3A755663B17}" presName="level" presStyleLbl="node1" presStyleIdx="2" presStyleCnt="3" custScaleY="100902">
        <dgm:presLayoutVars>
          <dgm:chMax val="1"/>
          <dgm:bulletEnabled val="1"/>
        </dgm:presLayoutVars>
      </dgm:prSet>
      <dgm:spPr/>
    </dgm:pt>
    <dgm:pt modelId="{CFDD6759-AEBF-4820-8C2F-B881A88879DF}" type="pres">
      <dgm:prSet presAssocID="{E5131BCA-060D-4225-A86A-B3A755663B1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9D32E3A-7A28-4A6D-9BB9-ECBBBB042010}" type="presOf" srcId="{B43023E0-C1A0-4920-820F-9AAECD109DEC}" destId="{1C4B032C-922A-4282-BBA1-83F1BBDAF7A3}" srcOrd="0" destOrd="0" presId="urn:microsoft.com/office/officeart/2005/8/layout/pyramid3"/>
    <dgm:cxn modelId="{08711752-616F-4741-955D-40DF4BC69663}" srcId="{B43023E0-C1A0-4920-820F-9AAECD109DEC}" destId="{2E13FA37-5FE9-441F-A95C-9AF2B0BCFA6E}" srcOrd="0" destOrd="0" parTransId="{BC5560EA-DE98-4CF4-8D9E-996DF386B2AA}" sibTransId="{BD7B3A7F-460E-4BD8-A887-E087C8E86BF9}"/>
    <dgm:cxn modelId="{3BA59459-2310-4A79-A4D6-F9C0FA86968C}" type="presOf" srcId="{2A446DD7-B6FA-4F2E-90D3-0431C04E0C15}" destId="{8DB98199-960A-409E-8CF2-08F4D39347E4}" srcOrd="0" destOrd="0" presId="urn:microsoft.com/office/officeart/2005/8/layout/pyramid3"/>
    <dgm:cxn modelId="{DA69907F-0546-4DDB-BEBC-95FC33DBBAF3}" type="presOf" srcId="{2E13FA37-5FE9-441F-A95C-9AF2B0BCFA6E}" destId="{DC6D54DF-9B33-4033-B025-ABE47D2E65DA}" srcOrd="1" destOrd="0" presId="urn:microsoft.com/office/officeart/2005/8/layout/pyramid3"/>
    <dgm:cxn modelId="{079EA384-3547-41DB-8358-A8AA8690E821}" type="presOf" srcId="{E5131BCA-060D-4225-A86A-B3A755663B17}" destId="{CFDD6759-AEBF-4820-8C2F-B881A88879DF}" srcOrd="1" destOrd="0" presId="urn:microsoft.com/office/officeart/2005/8/layout/pyramid3"/>
    <dgm:cxn modelId="{DDC1229E-AA63-4843-9EF9-7F2D6F4CAC5B}" type="presOf" srcId="{E5131BCA-060D-4225-A86A-B3A755663B17}" destId="{43391BE6-9295-4EC7-AE58-DF7EE2E61980}" srcOrd="0" destOrd="0" presId="urn:microsoft.com/office/officeart/2005/8/layout/pyramid3"/>
    <dgm:cxn modelId="{70B38D9E-F5EB-4218-B624-95E3456A7BA3}" type="presOf" srcId="{2E13FA37-5FE9-441F-A95C-9AF2B0BCFA6E}" destId="{D92BFD01-C7CC-49D4-A571-4CFA7E28B5A6}" srcOrd="0" destOrd="0" presId="urn:microsoft.com/office/officeart/2005/8/layout/pyramid3"/>
    <dgm:cxn modelId="{8FE12FDA-FC7A-44A9-978D-A69D12FC8CE2}" srcId="{B43023E0-C1A0-4920-820F-9AAECD109DEC}" destId="{E5131BCA-060D-4225-A86A-B3A755663B17}" srcOrd="2" destOrd="0" parTransId="{F5CA4020-2DA7-4EBA-AF78-74EF3A9DE29F}" sibTransId="{D7CAAABD-A225-4583-9D22-FA1C6ABE0E34}"/>
    <dgm:cxn modelId="{522F76DE-7052-4E4C-950E-BD4BCB3BFC6F}" srcId="{B43023E0-C1A0-4920-820F-9AAECD109DEC}" destId="{2A446DD7-B6FA-4F2E-90D3-0431C04E0C15}" srcOrd="1" destOrd="0" parTransId="{CCBC5DEE-77B8-431C-8E4E-6B38E46A4A5B}" sibTransId="{275ECFB4-3F0A-48AA-9755-0E436CCE84B2}"/>
    <dgm:cxn modelId="{CD7BE1EA-1CE6-4B4C-9953-20B3D5F1C023}" type="presOf" srcId="{2A446DD7-B6FA-4F2E-90D3-0431C04E0C15}" destId="{C4456B70-34A6-4F3C-B673-9C710B6C2324}" srcOrd="1" destOrd="0" presId="urn:microsoft.com/office/officeart/2005/8/layout/pyramid3"/>
    <dgm:cxn modelId="{E0640007-E195-45B4-9CCE-1F03763EDC30}" type="presParOf" srcId="{1C4B032C-922A-4282-BBA1-83F1BBDAF7A3}" destId="{7684E316-6B43-49B6-A26F-14B5B0934CD9}" srcOrd="0" destOrd="0" presId="urn:microsoft.com/office/officeart/2005/8/layout/pyramid3"/>
    <dgm:cxn modelId="{27B890BE-A11B-4C72-BCA3-3AFEA00FE87E}" type="presParOf" srcId="{7684E316-6B43-49B6-A26F-14B5B0934CD9}" destId="{D92BFD01-C7CC-49D4-A571-4CFA7E28B5A6}" srcOrd="0" destOrd="0" presId="urn:microsoft.com/office/officeart/2005/8/layout/pyramid3"/>
    <dgm:cxn modelId="{C1D6C3D1-066C-464E-8426-60A481DFE309}" type="presParOf" srcId="{7684E316-6B43-49B6-A26F-14B5B0934CD9}" destId="{DC6D54DF-9B33-4033-B025-ABE47D2E65DA}" srcOrd="1" destOrd="0" presId="urn:microsoft.com/office/officeart/2005/8/layout/pyramid3"/>
    <dgm:cxn modelId="{EDC948ED-7B12-4088-907A-7EF6002CF94C}" type="presParOf" srcId="{1C4B032C-922A-4282-BBA1-83F1BBDAF7A3}" destId="{BCFB4464-DDE6-4E86-9739-3C8F8C1CEB2A}" srcOrd="1" destOrd="0" presId="urn:microsoft.com/office/officeart/2005/8/layout/pyramid3"/>
    <dgm:cxn modelId="{5D03D582-36E6-4CF1-82AD-9C89ACA21910}" type="presParOf" srcId="{BCFB4464-DDE6-4E86-9739-3C8F8C1CEB2A}" destId="{8DB98199-960A-409E-8CF2-08F4D39347E4}" srcOrd="0" destOrd="0" presId="urn:microsoft.com/office/officeart/2005/8/layout/pyramid3"/>
    <dgm:cxn modelId="{0AA8D050-5B74-477A-8DAC-D9F7CE58940A}" type="presParOf" srcId="{BCFB4464-DDE6-4E86-9739-3C8F8C1CEB2A}" destId="{C4456B70-34A6-4F3C-B673-9C710B6C2324}" srcOrd="1" destOrd="0" presId="urn:microsoft.com/office/officeart/2005/8/layout/pyramid3"/>
    <dgm:cxn modelId="{F61D8C00-E13E-4FC0-9A35-D49D748C2283}" type="presParOf" srcId="{1C4B032C-922A-4282-BBA1-83F1BBDAF7A3}" destId="{46A89291-2B36-4E89-AC34-0981DA22AC94}" srcOrd="2" destOrd="0" presId="urn:microsoft.com/office/officeart/2005/8/layout/pyramid3"/>
    <dgm:cxn modelId="{225512B7-D136-4438-B102-6DF5E3312A54}" type="presParOf" srcId="{46A89291-2B36-4E89-AC34-0981DA22AC94}" destId="{43391BE6-9295-4EC7-AE58-DF7EE2E61980}" srcOrd="0" destOrd="0" presId="urn:microsoft.com/office/officeart/2005/8/layout/pyramid3"/>
    <dgm:cxn modelId="{BC44BA99-0D1B-4012-AC6A-DA4D790968AF}" type="presParOf" srcId="{46A89291-2B36-4E89-AC34-0981DA22AC94}" destId="{CFDD6759-AEBF-4820-8C2F-B881A88879D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999C9-C5A3-436A-833C-0E131E5DBCA0}">
      <dsp:nvSpPr>
        <dsp:cNvPr id="0" name=""/>
        <dsp:cNvSpPr/>
      </dsp:nvSpPr>
      <dsp:spPr>
        <a:xfrm>
          <a:off x="0" y="21475"/>
          <a:ext cx="7369175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kern="1200" dirty="0" err="1"/>
            <a:t>Rotarys</a:t>
          </a:r>
          <a:r>
            <a:rPr lang="nb-NO" sz="4500" kern="1200" dirty="0"/>
            <a:t> motto</a:t>
          </a:r>
          <a:endParaRPr lang="en-US" sz="4500" kern="1200" dirty="0"/>
        </a:p>
      </dsp:txBody>
      <dsp:txXfrm>
        <a:off x="52688" y="74163"/>
        <a:ext cx="7263799" cy="973949"/>
      </dsp:txXfrm>
    </dsp:sp>
    <dsp:sp modelId="{CCBABD27-7F1A-44A8-9C53-EA089512E9D3}">
      <dsp:nvSpPr>
        <dsp:cNvPr id="0" name=""/>
        <dsp:cNvSpPr/>
      </dsp:nvSpPr>
      <dsp:spPr>
        <a:xfrm>
          <a:off x="0" y="1230400"/>
          <a:ext cx="7369175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b="1" kern="1200"/>
            <a:t>Service Above Self</a:t>
          </a:r>
          <a:endParaRPr lang="en-US" sz="4500" kern="1200"/>
        </a:p>
      </dsp:txBody>
      <dsp:txXfrm>
        <a:off x="52688" y="1283088"/>
        <a:ext cx="7263799" cy="973949"/>
      </dsp:txXfrm>
    </dsp:sp>
    <dsp:sp modelId="{3AAB9624-C14E-413B-AE9F-C4F642FA2CC7}">
      <dsp:nvSpPr>
        <dsp:cNvPr id="0" name=""/>
        <dsp:cNvSpPr/>
      </dsp:nvSpPr>
      <dsp:spPr>
        <a:xfrm>
          <a:off x="0" y="2439325"/>
          <a:ext cx="7369175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b="1" kern="1200"/>
            <a:t>Å gagne andre</a:t>
          </a:r>
          <a:endParaRPr lang="en-US" sz="4500" kern="1200"/>
        </a:p>
      </dsp:txBody>
      <dsp:txXfrm>
        <a:off x="52688" y="2492013"/>
        <a:ext cx="7263799" cy="973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BFD01-C7CC-49D4-A571-4CFA7E28B5A6}">
      <dsp:nvSpPr>
        <dsp:cNvPr id="0" name=""/>
        <dsp:cNvSpPr/>
      </dsp:nvSpPr>
      <dsp:spPr>
        <a:xfrm rot="10800000">
          <a:off x="0" y="0"/>
          <a:ext cx="10515600" cy="1810655"/>
        </a:xfrm>
        <a:prstGeom prst="trapezoid">
          <a:avLst>
            <a:gd name="adj" fmla="val 965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Rotaryklubb</a:t>
          </a:r>
        </a:p>
      </dsp:txBody>
      <dsp:txXfrm rot="-10800000">
        <a:off x="1840229" y="0"/>
        <a:ext cx="6835140" cy="1810655"/>
      </dsp:txXfrm>
    </dsp:sp>
    <dsp:sp modelId="{8DB98199-960A-409E-8CF2-08F4D39347E4}">
      <dsp:nvSpPr>
        <dsp:cNvPr id="0" name=""/>
        <dsp:cNvSpPr/>
      </dsp:nvSpPr>
      <dsp:spPr>
        <a:xfrm rot="10800000">
          <a:off x="1747346" y="1810655"/>
          <a:ext cx="7020907" cy="1810655"/>
        </a:xfrm>
        <a:prstGeom prst="trapezoid">
          <a:avLst>
            <a:gd name="adj" fmla="val 965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Distrikt</a:t>
          </a:r>
        </a:p>
      </dsp:txBody>
      <dsp:txXfrm rot="-10800000">
        <a:off x="2976005" y="1810655"/>
        <a:ext cx="4563589" cy="1810655"/>
      </dsp:txXfrm>
    </dsp:sp>
    <dsp:sp modelId="{43391BE6-9295-4EC7-AE58-DF7EE2E61980}">
      <dsp:nvSpPr>
        <dsp:cNvPr id="0" name=""/>
        <dsp:cNvSpPr/>
      </dsp:nvSpPr>
      <dsp:spPr>
        <a:xfrm rot="10800000">
          <a:off x="3494692" y="3621311"/>
          <a:ext cx="3526214" cy="1826988"/>
        </a:xfrm>
        <a:prstGeom prst="trapezoid">
          <a:avLst>
            <a:gd name="adj" fmla="val 965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RI</a:t>
          </a:r>
        </a:p>
      </dsp:txBody>
      <dsp:txXfrm rot="-10800000">
        <a:off x="3494692" y="3621311"/>
        <a:ext cx="3526214" cy="182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9E9E030-EA9C-4CDB-AB00-E3B3579370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F695BFB-4C79-4345-9151-0F95613989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C0194E0-F6A3-4020-8E4B-1679E2552E3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D02A309D-1D21-405B-8FEB-C1D0E0876C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2D95205-B8F1-4A58-A267-E328AAB602B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86CFD0F-D135-4F0F-B65B-D0BD4986F3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E508100-CA73-49A0-A748-90B03A3218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F12F709-1D55-40B5-B183-EDF5C7BC68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7179B7D6-46E2-4E7F-9C9F-7A59AC1C5C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/>
              <a:t>Klikk for å redigere tekststiler i malen</a:t>
            </a:r>
          </a:p>
          <a:p>
            <a:pPr lvl="1"/>
            <a:r>
              <a:rPr lang="nb-NO" altLang="nb-NO" noProof="0"/>
              <a:t>Andre nivå</a:t>
            </a:r>
          </a:p>
          <a:p>
            <a:pPr lvl="2"/>
            <a:r>
              <a:rPr lang="nb-NO" altLang="nb-NO" noProof="0"/>
              <a:t>Tredje nivå</a:t>
            </a:r>
          </a:p>
          <a:p>
            <a:pPr lvl="3"/>
            <a:r>
              <a:rPr lang="nb-NO" altLang="nb-NO" noProof="0"/>
              <a:t>Fjerde nivå</a:t>
            </a:r>
          </a:p>
          <a:p>
            <a:pPr lvl="4"/>
            <a:r>
              <a:rPr lang="nb-NO" altLang="nb-NO" noProof="0"/>
              <a:t>Femte nivå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9BF35F3C-9452-4DEE-B788-4042106BD6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F6CEBBBB-3D1E-4876-A7E8-78F7D9FB9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8329398-FA1F-4364-82FC-50BC67DC710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4A502AD-7A7F-4885-B9FE-72FF5AAA5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942F3B-6328-4956-B627-54F67C432E6A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AB9B7C3-3F87-4491-BC04-76A6451AE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AAE34DD-C125-4453-B4D9-F3B729ED8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67B0046-B8BB-4747-B1F4-1A538D0DE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88DD3-F274-443F-91C1-25C4927B2F0F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E16F8FF-3649-4BBB-98DD-952F2B0E8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6915276-8D2D-4928-8582-2847CD195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4B4F57B-6A15-4266-B67D-B833B91FF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9610C-54B5-4E69-BFA8-D4D8946A1558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E8BCBAE-8844-413F-813D-FE1F3E93B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E4572E1-F418-487F-9C6F-F65F60DCB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59452B0-3B93-4764-A67E-4D1D5080C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B055D-FAEA-4743-A316-602A4E621863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5CEAC08-0E5C-4EA1-BFCD-77A34F910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8913D8E-658B-4B59-B6BD-49C17AFAF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B66505A-F93B-4D77-9865-6B8E1303B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F3CA3-79DD-44EA-8894-F02BBC96E8E4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42E9FC5-7247-43BE-89B2-A4ABEB776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41B564F-4D94-487C-9248-D91448BB6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1C694F8-B5B0-476F-A881-09C22BD19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8C29A3-D2CD-4EAB-BFE5-6E812FAAAA13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1A489DD-67F4-443C-8B16-0A55F01A8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2085723-ACF5-4FDC-96FB-5D562744E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BAA1843-CA32-4917-A1D8-7FE3F2DF5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9BED98-3E16-40AA-8A83-6DE1BEBB4612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4FA9AEE-402B-438F-92C8-0AC82D7D5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9209442-461E-41BD-8806-57407FD7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A04CD54-2CDC-40BD-989B-12EAA321A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1174C7-E991-46C1-94C6-F99F97911A0F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6AF443C-DF1F-4ED4-AE79-4DF07326A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DB55066-A03C-477D-926D-E3CEB4ED7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CFC739F-E73C-4BF0-A15B-B64F6BB7E4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16FAE-9A9A-47F8-BAD4-2DD562DE02B2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81A0685-41D9-4DC3-9939-3D534887F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6FA4A0D-B0CF-486F-BDF1-BA7D7C7B7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00BD866-B65C-4089-A5CA-6126F4A8B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EF427-6919-4417-A7DA-875696978DA1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C1C9877-E6AA-4265-A904-C96E56E30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1D8FEDB-0EC3-45D3-9811-09D371607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748B893-07E8-4BBE-8DF8-C7144C22F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FC3513-CA0D-4937-8921-C8813D6EAD28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3FF2EC8-5D71-4CFA-B4A0-04BEFED04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C070504-52D7-4E5A-BC10-8C051A6D0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2A124CE-69B3-4CBF-A7A0-AB35CF405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9B0D1F-6729-4E15-81C6-8C9328CE9A5D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37EC82F-E141-4766-836E-BF159C90A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D9EECC8-8B05-4AEE-8334-D27025646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E87CB0C-BD1F-418D-A15C-A101DA46B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50EF3-C282-47EB-ABFA-A38AC0C6FE93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7DE5FD7-96BF-4BAA-8503-9FB8011F2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48ADE19-DEE7-43DD-ADFF-25F4420F3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C2DE7B4-1B74-4908-82E1-1E7D0DCCC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E5A2B-BBFD-4C33-9D80-EE37B0609B42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3087B04-A50E-42ED-B0BA-4738575EC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0B13FAF-CF2D-4B5C-B213-620112E8F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B760B3E-E1FF-4E11-B31E-96DAED489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BAD6B-B544-4F28-915C-5BF9AC737D75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BE75CAB-83E5-41F9-B08E-5625CA981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5D2C2D8-91A6-4F06-B472-AA1CEDC9C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766394E8-DFAC-4D3D-B025-892244A7A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A398C5-8C74-469F-B199-C04AC8928DFE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D81AB48-EEC3-4BBA-BCBC-BDE66D49C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C0189D9-0BF2-414B-BF71-FD2FB4DC3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C474E74-D208-44C9-A36D-480D1E001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DFAD9E-D24F-4181-97F4-1BD815F3E85F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9CEC4D8-9A64-4625-835F-1C4522A26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3E654FE-8F3E-4E8C-BADE-D232C2A95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4081A56-0814-498E-9D69-111608111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D7E5B-98B2-4F6F-8758-4C5F69284DA4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5462D5B-8D59-4D1A-9C9B-A18552156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2A171C2-DDD2-40C8-85C6-4283C9A03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D4E2926-4D50-4C09-865D-96CE7D0B2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8B97C-D99A-491D-A0BE-6EE7A86B547F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55FFB91-C681-467D-B7AD-45BD46031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5A9E63A-F53F-47B3-83E5-7409717F8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D0FF557-B8B9-4FA7-9FF4-0016F4708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B3E2E-EAAB-43DD-A4C8-9AD4A8D38B17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3B73735-D53C-4A4E-96EE-BA5977CCD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44D9966-0660-4416-93C2-4F57C3461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00011A0A-AD2D-4A08-A28D-7E22F11B5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D464D-9DB4-44F9-9CD6-AAD137D15FFC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3F4208D-B7B3-4D5B-863C-06FAC89A0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7222E83-3391-46F9-A44B-F7AAADA58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8737CDDA-C439-4DA0-B818-B92EE89D5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29824F-0AD2-4CF7-9F13-AE80417CF9A3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480FA17-2243-4D73-9A11-DB38B01E2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0953E8B-2A63-4BC8-8411-554AF20E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31677D0-C7EF-4638-8C39-F1D33188B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D4B094-9B30-4FA9-B3D1-74FB03F03792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C5F8D4F-7D2F-4E0B-A0C7-3F48D1E1B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B31451F-3D99-4C67-9830-99715A40A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2435E49-3CD1-4776-AB9A-0504BBB92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4A4D5D-4E7C-4A02-9B74-61ACA1C5FCDE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CAF5D12-CA62-4749-AB06-CF963DF0D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C498B63-1361-4307-96CE-75EBF864C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6EFC9F1-1FE9-4C2B-8865-04ADA1C3E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AB1DB-7C39-4C8B-846E-3624D0C4AB9C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7D6A3B4E-A6DD-43E6-95B0-43680BE39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2E4169D-CA04-4515-B7F9-91DF13030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D99BBFE-CDBF-4575-9495-5F7217119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9DFCBB-13F7-49F9-AED4-B6856D57D8C9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BAC567E-2B43-4ABA-88F9-0C6789542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97A14ED-CEF8-47F5-BC69-0472E7FD7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B20D1B9-FADB-4837-B3BB-CD69AF7B7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F7206A-BFED-4959-8D5D-293B4D0A17F0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46E8B66-2666-460C-B36C-7509484D4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1422429-1EEA-4524-B6D4-667CC4900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EEC6E00-42B5-47E4-B89D-48776BFC1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3FCC8-7A10-4983-B084-3144101FE22C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DD9963D-9683-419F-B776-0FAB53D8D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21FDEF3-A90A-452F-B561-07E617C3D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CA1688D-E668-47BF-BCBC-2E8B67875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378061-2055-4FE4-8551-B980EE12BBA0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4CDA4B0-F761-4CBD-95DA-146EC0F01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00856F3-6BF4-4B56-945F-639E1E8DC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5D28AD3-8214-44E4-B032-D10CE47DF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7AA5A-F27C-4220-8067-3FBEF9594EBD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3A1CB2D-7E94-4E90-9064-C759334C0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02CF053-C011-434B-8862-42493864E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C2CB626-3BA4-4A82-95AD-6E3299B1F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3CD5BB-9EE9-42E4-B00D-62AE4BADDFE6}" type="slidenum">
              <a:rPr lang="nb-NO" altLang="nb-NO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b-NO" altLang="nb-NO">
              <a:latin typeface="Times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730716-CF51-4A8E-A3CC-78359EF57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C2C8D39-AAFA-4CC7-9150-A02C9CE64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>
            <a:extLst>
              <a:ext uri="{FF2B5EF4-FFF2-40B4-BE49-F238E27FC236}">
                <a16:creationId xmlns:a16="http://schemas.microsoft.com/office/drawing/2014/main" id="{23E89574-A8FA-4C54-A80A-6FE9B86474C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556000" y="0"/>
            <a:ext cx="0" cy="2743200"/>
          </a:xfrm>
          <a:prstGeom prst="line">
            <a:avLst/>
          </a:prstGeom>
          <a:noFill/>
          <a:ln w="3175">
            <a:solidFill>
              <a:srgbClr val="D0D0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F23FEA-40D7-4BBE-90F1-31523363B9C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789363" y="0"/>
            <a:ext cx="0" cy="2743200"/>
          </a:xfrm>
          <a:prstGeom prst="line">
            <a:avLst/>
          </a:prstGeom>
          <a:noFill/>
          <a:ln w="3175">
            <a:solidFill>
              <a:srgbClr val="D0D0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C7E1EBEC-F871-4851-8B93-D418D798AC1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657600" y="0"/>
            <a:ext cx="0" cy="2743200"/>
          </a:xfrm>
          <a:prstGeom prst="line">
            <a:avLst/>
          </a:prstGeom>
          <a:noFill/>
          <a:ln w="3175">
            <a:solidFill>
              <a:srgbClr val="D0D0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DDF92D11-8B4C-4A27-9F2F-4A634A5A6A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863" y="2565400"/>
            <a:ext cx="289560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nb-NO" sz="1000">
                <a:solidFill>
                  <a:srgbClr val="D0D0D0"/>
                </a:solidFill>
              </a:rPr>
              <a:t>ROTARY INTERNATIONAL</a:t>
            </a:r>
            <a:endParaRPr lang="en-US" altLang="nb-NO" sz="1000">
              <a:solidFill>
                <a:srgbClr val="D0D0D0"/>
              </a:solidFill>
              <a:latin typeface="Times" panose="02020603050405020304" pitchFamily="18" charset="0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354764A1-5CE4-4448-AD9F-8322ACA4C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673475"/>
            <a:ext cx="121872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B77426F-B932-4ED0-BCCB-BB05B307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1F9C-AA12-4381-B1EA-16E4799B1F77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2EB2440-7306-44A8-BE27-B3608EDA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AB7C45-F67E-47CA-95DB-31BE6567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836B-41C2-47E6-B06A-28B0D4D1A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6C805-E207-4F8B-987E-825987C0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9462-4D2B-488B-84E8-4593273C3F28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A433-9050-4971-974E-2D116D12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66395-3E92-47F1-99A2-A3DEAB78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EB7E-4182-4C85-86F1-922718F9C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8B8F3-F4DA-41E3-A3B5-E7584A17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D971-8A3B-4530-BBAE-D1C9D555BF5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C5080-6713-4139-9A44-1AC348BA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55E4-0235-4F67-8155-39A0A692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84DC-6062-48C2-89A6-4B0D70480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554038"/>
            <a:ext cx="103632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5080000" cy="28892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6400800" y="1981203"/>
            <a:ext cx="5080000" cy="13684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6400800" y="3502028"/>
            <a:ext cx="5080000" cy="13684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5492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554038"/>
            <a:ext cx="103632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på nett 2"/>
          <p:cNvSpPr>
            <a:spLocks noGrp="1"/>
          </p:cNvSpPr>
          <p:nvPr>
            <p:ph type="clipArt" sz="half" idx="1"/>
          </p:nvPr>
        </p:nvSpPr>
        <p:spPr>
          <a:xfrm>
            <a:off x="1117600" y="1981200"/>
            <a:ext cx="5080000" cy="2889250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400800" y="1981200"/>
            <a:ext cx="5080000" cy="28892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5627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554038"/>
            <a:ext cx="103632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117600" y="1981200"/>
            <a:ext cx="10363200" cy="2889250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3855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5417-D1ED-4CE1-AA57-6B8CBCC8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4B3A-C70D-4BFC-BB88-DC1F4220996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39E2D-F0CF-4676-A6A2-4C255B79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5377A-1C1B-4467-B8DD-46F68088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6AF9-7DC3-49B5-8956-19B86039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7E5B5-F377-4A2B-9368-05243E57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18B4-71E8-42B1-88A7-588A02E867F2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4962E-0A7D-4094-9FD3-471564B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C27C-1E9C-46D4-9315-D28882EA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B7DF-49BC-4904-A244-B55C32711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20C14C-298D-425F-93DB-A46ACAA9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DF14-3B4C-4B7F-AE77-220ACC162A0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F63E7F-0385-4766-ABE9-9D5D85DF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C0C519-28A1-48C5-9102-BA6C5A6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291D-B9D1-4873-B88D-C81C5488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C4BED9-3D83-43B2-BB9A-5F8D8233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0A83-1D5F-4FCA-B426-4B19A7CDA44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BAB79C-8DAB-49DF-AB84-0E6ED7B6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567F6D-83A7-47F7-9936-41FA308F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07FD0-1E43-4CAD-BAEF-838F2181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2AE72F-8517-445B-A2C6-1939D98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3C6E-5580-459F-999D-FF0CC869F891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4CF7AE-4AA3-4F26-9A3A-AAB22E82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2E136A-9CB4-4296-86FD-55C8FCC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6761-2BEF-4403-83C7-7F4A79F8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803ED3-3A5B-4A07-9103-CD32FB1C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1724-0D48-4B0E-981F-10CB9EDA8BE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6655E0-B104-47A7-8086-B2BBF354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0961A6-56D3-4BD9-8E58-30EE56F4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EB05-1FB5-404F-A570-D188510E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D3E7E2-860D-4DF5-9870-60C64F4C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C75E-58D1-4897-8EB7-3A6BA8C3838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927792-0E4E-460E-9240-25CA8209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88B22D-7AC9-4A04-905F-7883F190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B9AB-32AA-4AA9-A46D-B6BDB57D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89F39E-3AE0-4DA8-BCAD-137C96FA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488A-AF50-4772-9DCC-48965742677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27AA51-4426-48C9-8579-7E7AC1AE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68F8E-D124-482D-BDBB-BB412953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144F-113F-4D24-8DFF-D4AB1CE6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187F0A-23A1-437A-AB0F-31F936933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8A1C20-3238-41A4-919D-8D0E559AB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B12D7-406E-4790-BBD9-4807D1EF4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4C76F-A7F3-4EF6-AAC1-26D5E5725A5F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48FE5-2A8E-4FF5-9D0D-56D35E6BF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E46AB-6A3D-4AE7-8A74-C2C8C772C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591D62-9EE7-4D0E-9A33-63FF8F2E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D8E2D56-F526-4962-85D2-6CECEE1A8D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98450"/>
          </a:xfrm>
          <a:prstGeom prst="rect">
            <a:avLst/>
          </a:prstGeom>
          <a:solidFill>
            <a:srgbClr val="A2A2A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altLang="nb-NO"/>
          </a:p>
        </p:txBody>
      </p:sp>
      <p:sp>
        <p:nvSpPr>
          <p:cNvPr id="1032" name="Line 10">
            <a:extLst>
              <a:ext uri="{FF2B5EF4-FFF2-40B4-BE49-F238E27FC236}">
                <a16:creationId xmlns:a16="http://schemas.microsoft.com/office/drawing/2014/main" id="{2318DB23-8198-46BD-A9B2-06DFA8A5D0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309563"/>
            <a:ext cx="12192000" cy="0"/>
          </a:xfrm>
          <a:prstGeom prst="line">
            <a:avLst/>
          </a:prstGeom>
          <a:noFill/>
          <a:ln w="38100">
            <a:solidFill>
              <a:srgbClr val="D0D0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33" name="Picture 11">
            <a:extLst>
              <a:ext uri="{FF2B5EF4-FFF2-40B4-BE49-F238E27FC236}">
                <a16:creationId xmlns:a16="http://schemas.microsoft.com/office/drawing/2014/main" id="{FA8FBA09-B959-4C92-9048-E1A6055328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5588"/>
            <a:ext cx="121920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3">
            <a:extLst>
              <a:ext uri="{FF2B5EF4-FFF2-40B4-BE49-F238E27FC236}">
                <a16:creationId xmlns:a16="http://schemas.microsoft.com/office/drawing/2014/main" id="{73287BA0-D7A5-4981-B3F5-E04BD4B3AA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334000"/>
            <a:ext cx="12192000" cy="0"/>
          </a:xfrm>
          <a:prstGeom prst="line">
            <a:avLst/>
          </a:prstGeom>
          <a:noFill/>
          <a:ln w="12700">
            <a:solidFill>
              <a:srgbClr val="3382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DC82682-784B-4515-9EE2-2E8FA4BA59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" y="38100"/>
            <a:ext cx="289560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nb-NO" sz="1000">
                <a:solidFill>
                  <a:srgbClr val="D0D0D0"/>
                </a:solidFill>
              </a:rPr>
              <a:t>ROTARY INTERNATIONAL</a:t>
            </a:r>
            <a:endParaRPr lang="en-US" altLang="nb-NO" sz="1000">
              <a:solidFill>
                <a:srgbClr val="D0D0D0"/>
              </a:solidFill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9" r:id="rId12"/>
    <p:sldLayoutId id="2147483850" r:id="rId13"/>
    <p:sldLayoutId id="214748385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programs/youth_ex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programs/youth_ex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rotary.org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xxxxxx.rotary.no/" TargetMode="External"/><Relationship Id="rId5" Type="http://schemas.openxmlformats.org/officeDocument/2006/relationships/hyperlink" Target="http://www.rotary.no/" TargetMode="External"/><Relationship Id="rId4" Type="http://schemas.openxmlformats.org/officeDocument/2006/relationships/hyperlink" Target="http://www.d2260.rotary.n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AA3B16A7-3AC3-4252-ABA4-869BFD64D8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8275" y="1438275"/>
            <a:ext cx="9229725" cy="3976688"/>
          </a:xfrm>
          <a:extLst>
            <a:ext uri="{909E8E84-426E-40DD-AFC4-6F175D3DCCD1}">
              <a14:hiddenFill xmlns:a14="http://schemas.microsoft.com/office/drawing/2010/main">
                <a:solidFill>
                  <a:srgbClr val="D0D0D0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nb-NO" altLang="nb-NO" sz="2400" b="1"/>
              <a:t>Rotary</a:t>
            </a:r>
            <a:r>
              <a:rPr lang="nb-NO" altLang="nb-NO" sz="2400"/>
              <a:t> - en verdensomspennende, yrkesbasert organisasjon med utstrakt lokal virksomhet. Medlemmene innehar gjerne ledende stillinger eller fremstår på annen måte som ressurspersoner i yrkesmessig sammenheng 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Historie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Oppbygning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Fokusområder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Formål 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Lokal klubb</a:t>
            </a:r>
          </a:p>
        </p:txBody>
      </p:sp>
      <p:sp>
        <p:nvSpPr>
          <p:cNvPr id="8195" name="Oval 5">
            <a:extLst>
              <a:ext uri="{FF2B5EF4-FFF2-40B4-BE49-F238E27FC236}">
                <a16:creationId xmlns:a16="http://schemas.microsoft.com/office/drawing/2014/main" id="{385E78C5-75C9-4838-90AE-25C3660E3A94}"/>
              </a:ext>
            </a:extLst>
          </p:cNvPr>
          <p:cNvSpPr>
            <a:spLocks noChangeArrowheads="1"/>
          </p:cNvSpPr>
          <p:nvPr/>
        </p:nvSpPr>
        <p:spPr bwMode="auto">
          <a:xfrm rot="-1390618">
            <a:off x="7486650" y="3697288"/>
            <a:ext cx="2813050" cy="11033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 b="1">
                <a:latin typeface="Verdana" panose="020B0604030504040204" pitchFamily="34" charset="0"/>
              </a:rPr>
              <a:t>Informasjon for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 b="1">
                <a:latin typeface="Verdana" panose="020B0604030504040204" pitchFamily="34" charset="0"/>
              </a:rPr>
              <a:t>potensielle medlemmer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b-NO" sz="1600" b="1">
              <a:latin typeface="Verdana" panose="020B0604030504040204" pitchFamily="34" charset="0"/>
            </a:endParaRPr>
          </a:p>
        </p:txBody>
      </p:sp>
      <p:pic>
        <p:nvPicPr>
          <p:cNvPr id="8196" name="Bilde 1">
            <a:extLst>
              <a:ext uri="{FF2B5EF4-FFF2-40B4-BE49-F238E27FC236}">
                <a16:creationId xmlns:a16="http://schemas.microsoft.com/office/drawing/2014/main" id="{58DA5B94-2C88-4745-992B-2AF3966A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59425"/>
            <a:ext cx="1168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tel 1">
            <a:extLst>
              <a:ext uri="{FF2B5EF4-FFF2-40B4-BE49-F238E27FC236}">
                <a16:creationId xmlns:a16="http://schemas.microsoft.com/office/drawing/2014/main" id="{74FA7EF5-645C-45B9-A3C5-E0E8DA2B5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nb-NO" altLang="nb-NO" sz="6000">
                <a:latin typeface="Broadway" panose="04040905080B02020502" pitchFamily="82" charset="0"/>
              </a:rPr>
              <a:t>Informasjon om Rotary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C9F4779-C804-4022-A0FD-782DAED24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239838"/>
            <a:ext cx="7772400" cy="1143000"/>
          </a:xfrm>
        </p:spPr>
        <p:txBody>
          <a:bodyPr/>
          <a:lstStyle/>
          <a:p>
            <a:pPr algn="ctr" eaLnBrk="1" hangingPunct="1"/>
            <a:r>
              <a:rPr lang="nb-NO" altLang="nb-NO" sz="4000"/>
              <a:t>Rotary i Norge og Norden </a:t>
            </a:r>
            <a:endParaRPr lang="en-US" altLang="nb-NO" sz="40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6B9EC1C-06A5-4132-B347-12DC6C4E82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2675" y="2598738"/>
            <a:ext cx="7772400" cy="2889250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altLang="nb-NO" sz="2400" dirty="0"/>
              <a:t>Den første </a:t>
            </a:r>
            <a:r>
              <a:rPr lang="nb-NO" altLang="nb-NO" sz="2400" dirty="0" err="1"/>
              <a:t>Rotary</a:t>
            </a:r>
            <a:r>
              <a:rPr lang="nb-NO" altLang="nb-NO" sz="2400" dirty="0"/>
              <a:t>-klubben i Norden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b-NO" altLang="nb-NO" sz="2400" dirty="0"/>
              <a:t>ble etablert i Oslo 1. juni 1922</a:t>
            </a:r>
            <a:endParaRPr lang="nb-NO" altLang="nb-NO" sz="2400" b="1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b-NO" altLang="nb-NO" sz="2400" b="1" dirty="0"/>
              <a:t>Kristiania </a:t>
            </a:r>
            <a:r>
              <a:rPr lang="nb-NO" altLang="nb-NO" sz="2000" dirty="0"/>
              <a:t>(nå Oslo)</a:t>
            </a:r>
            <a:r>
              <a:rPr lang="nb-NO" altLang="nb-NO" sz="2400" b="1" dirty="0"/>
              <a:t> </a:t>
            </a:r>
            <a:r>
              <a:rPr lang="nb-NO" altLang="nb-NO" sz="2400" b="1" dirty="0" err="1"/>
              <a:t>Rotary</a:t>
            </a:r>
            <a:r>
              <a:rPr lang="nb-NO" altLang="nb-NO" sz="2400" b="1" dirty="0"/>
              <a:t> Klubb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nb-NO" sz="2400" dirty="0"/>
              <a:t> </a:t>
            </a:r>
          </a:p>
          <a:p>
            <a:pPr algn="ctr" eaLnBrk="1" hangingPunct="1">
              <a:defRPr/>
            </a:pPr>
            <a:r>
              <a:rPr lang="en-US" altLang="nb-NO" sz="2400" b="1" dirty="0" err="1"/>
              <a:t>København</a:t>
            </a:r>
            <a:r>
              <a:rPr lang="en-US" altLang="nb-NO" sz="2400" dirty="0"/>
              <a:t> </a:t>
            </a:r>
            <a:r>
              <a:rPr lang="en-US" altLang="nb-NO" sz="2400" dirty="0" err="1"/>
              <a:t>samme</a:t>
            </a:r>
            <a:r>
              <a:rPr lang="en-US" altLang="nb-NO" sz="2400" dirty="0"/>
              <a:t> </a:t>
            </a:r>
            <a:r>
              <a:rPr lang="en-US" altLang="nb-NO" sz="2400" dirty="0" err="1"/>
              <a:t>år</a:t>
            </a:r>
            <a:endParaRPr lang="en-US" altLang="nb-NO" sz="2400" dirty="0"/>
          </a:p>
        </p:txBody>
      </p:sp>
      <p:pic>
        <p:nvPicPr>
          <p:cNvPr id="26628" name="Bilde 1">
            <a:extLst>
              <a:ext uri="{FF2B5EF4-FFF2-40B4-BE49-F238E27FC236}">
                <a16:creationId xmlns:a16="http://schemas.microsoft.com/office/drawing/2014/main" id="{12B234B0-09FE-4977-B2F0-6AFB8DB63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60387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ECB5110A-E33B-42C1-8B5E-11881077E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561975"/>
            <a:ext cx="9144000" cy="4832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b-NO" altLang="nb-NO" sz="24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nb-NO" altLang="nb-NO" sz="3200" dirty="0" err="1"/>
              <a:t>Rotarys</a:t>
            </a:r>
            <a:r>
              <a:rPr lang="nb-NO" altLang="nb-NO" sz="3200" dirty="0"/>
              <a:t> Oppbygning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b-NO" altLang="nb-NO" dirty="0"/>
          </a:p>
          <a:p>
            <a:pPr eaLnBrk="1" fontAlgn="auto" hangingPunct="1">
              <a:spcAft>
                <a:spcPts val="0"/>
              </a:spcAft>
              <a:defRPr/>
            </a:pPr>
            <a:endParaRPr lang="nb-NO" altLang="nb-NO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2400" dirty="0" err="1"/>
              <a:t>Rotary</a:t>
            </a:r>
            <a:r>
              <a:rPr lang="nb-NO" altLang="nb-NO" sz="2400" dirty="0"/>
              <a:t> Klubb (nesten 33.000 i over 200 land)  </a:t>
            </a:r>
            <a:r>
              <a:rPr lang="nb-NO" altLang="nb-NO" sz="2400" b="1" dirty="0">
                <a:solidFill>
                  <a:srgbClr val="0066FF"/>
                </a:solidFill>
              </a:rPr>
              <a:t>President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nb-NO" altLang="nb-NO" sz="1600" dirty="0"/>
              <a:t>	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b-NO" altLang="nb-NO" sz="1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2400" dirty="0"/>
              <a:t>Distrikt (ca. 530 distrikter)			     </a:t>
            </a:r>
            <a:r>
              <a:rPr lang="nb-NO" altLang="nb-NO" sz="2400" b="1" dirty="0">
                <a:solidFill>
                  <a:srgbClr val="0066FF"/>
                </a:solidFill>
              </a:rPr>
              <a:t>Guvernør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b-NO" altLang="nb-NO" sz="2400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2400" b="1" u="sng" dirty="0" err="1"/>
              <a:t>Rotary</a:t>
            </a:r>
            <a:r>
              <a:rPr lang="nb-NO" altLang="nb-NO" sz="2400" b="1" u="sng" dirty="0"/>
              <a:t> International  (RI)</a:t>
            </a:r>
            <a:r>
              <a:rPr lang="nb-NO" altLang="nb-NO" sz="2400" dirty="0"/>
              <a:t>			     </a:t>
            </a:r>
            <a:r>
              <a:rPr lang="nb-NO" altLang="nb-NO" sz="2400" b="1" dirty="0">
                <a:solidFill>
                  <a:srgbClr val="0066FF"/>
                </a:solidFill>
              </a:rPr>
              <a:t>RI President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2400" dirty="0"/>
              <a:t>	</a:t>
            </a:r>
            <a:endParaRPr lang="en-US" altLang="nb-NO" sz="2400" dirty="0"/>
          </a:p>
        </p:txBody>
      </p:sp>
      <p:pic>
        <p:nvPicPr>
          <p:cNvPr id="28675" name="Bilde 1">
            <a:extLst>
              <a:ext uri="{FF2B5EF4-FFF2-40B4-BE49-F238E27FC236}">
                <a16:creationId xmlns:a16="http://schemas.microsoft.com/office/drawing/2014/main" id="{03535E93-8EF6-493D-99E3-BAF4EEAA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600700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>
            <a:extLst>
              <a:ext uri="{FF2B5EF4-FFF2-40B4-BE49-F238E27FC236}">
                <a16:creationId xmlns:a16="http://schemas.microsoft.com/office/drawing/2014/main" id="{99DE7615-A25F-4458-BA16-2D441F66D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Rotarys tre ledernivå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4BB1C28-B275-4068-9C2C-8433F3325E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09700"/>
          <a:ext cx="105156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1F4E478-A936-4B75-8B02-C02F767D0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700" y="871538"/>
            <a:ext cx="7737475" cy="609600"/>
          </a:xfrm>
          <a:noFill/>
        </p:spPr>
        <p:txBody>
          <a:bodyPr/>
          <a:lstStyle/>
          <a:p>
            <a:pPr algn="ctr" eaLnBrk="1" hangingPunct="1"/>
            <a:r>
              <a:rPr lang="nb-NO" altLang="nb-NO" sz="3200"/>
              <a:t>Rotary-hjulet</a:t>
            </a:r>
          </a:p>
        </p:txBody>
      </p:sp>
      <p:pic>
        <p:nvPicPr>
          <p:cNvPr id="31747" name="Picture 6">
            <a:extLst>
              <a:ext uri="{FF2B5EF4-FFF2-40B4-BE49-F238E27FC236}">
                <a16:creationId xmlns:a16="http://schemas.microsoft.com/office/drawing/2014/main" id="{450FC796-8F92-43BD-8C66-B178A9DAF36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700" y="1779588"/>
            <a:ext cx="2762250" cy="2771775"/>
          </a:xfrm>
          <a:solidFill>
            <a:srgbClr val="D0D0D0"/>
          </a:solidFill>
          <a:ln>
            <a:solidFill>
              <a:srgbClr val="D0D0D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3">
            <a:extLst>
              <a:ext uri="{FF2B5EF4-FFF2-40B4-BE49-F238E27FC236}">
                <a16:creationId xmlns:a16="http://schemas.microsoft.com/office/drawing/2014/main" id="{592159C9-98BE-419F-88E2-28605AB869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2738" y="1681163"/>
            <a:ext cx="4994275" cy="4800600"/>
          </a:xfrm>
        </p:spPr>
        <p:txBody>
          <a:bodyPr/>
          <a:lstStyle/>
          <a:p>
            <a:pPr marL="0" indent="0" eaLnBrk="1" hangingPunct="1"/>
            <a:r>
              <a:rPr lang="nb-NO" altLang="nb-NO" sz="2400" dirty="0"/>
              <a:t>Dagens emblem er fra 1923 </a:t>
            </a:r>
          </a:p>
          <a:p>
            <a:pPr marL="0" indent="0" eaLnBrk="1" hangingPunct="1"/>
            <a:endParaRPr lang="nb-NO" altLang="nb-NO" sz="2000" dirty="0"/>
          </a:p>
          <a:p>
            <a:pPr marL="0" indent="0" eaLnBrk="1" hangingPunct="1"/>
            <a:r>
              <a:rPr lang="nb-NO" altLang="nb-NO" sz="2400" dirty="0"/>
              <a:t>Fargene er kongeblått og</a:t>
            </a:r>
            <a:r>
              <a:rPr lang="nb-NO" altLang="nb-NO" sz="2000" dirty="0"/>
              <a:t> </a:t>
            </a:r>
            <a:r>
              <a:rPr lang="nb-NO" altLang="nb-NO" sz="2400" dirty="0"/>
              <a:t>gull</a:t>
            </a:r>
          </a:p>
          <a:p>
            <a:pPr marL="0" indent="0" eaLnBrk="1" hangingPunct="1"/>
            <a:r>
              <a:rPr lang="nb-NO" altLang="nb-NO" sz="2400" dirty="0"/>
              <a:t>Hjulet symboliserer       rotasjonsprinsippet</a:t>
            </a:r>
            <a:endParaRPr lang="nb-NO" altLang="nb-NO" dirty="0"/>
          </a:p>
          <a:p>
            <a:pPr marL="0" indent="0" eaLnBrk="1" hangingPunct="1"/>
            <a:r>
              <a:rPr lang="nb-NO" altLang="nb-NO" sz="2400" dirty="0"/>
              <a:t>24 tenner symboliserer at du er rotarianer 24 timer i døgnet</a:t>
            </a:r>
          </a:p>
          <a:p>
            <a:pPr marL="0" indent="0" eaLnBrk="1" hangingPunct="1">
              <a:buNone/>
            </a:pPr>
            <a:endParaRPr lang="nb-NO" altLang="nb-NO" sz="2000" dirty="0"/>
          </a:p>
        </p:txBody>
      </p:sp>
      <p:pic>
        <p:nvPicPr>
          <p:cNvPr id="31749" name="Bilde 1">
            <a:extLst>
              <a:ext uri="{FF2B5EF4-FFF2-40B4-BE49-F238E27FC236}">
                <a16:creationId xmlns:a16="http://schemas.microsoft.com/office/drawing/2014/main" id="{4B43D9D9-F952-4B80-AA79-77319704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79747F-7568-4A96-8A7A-14EA0BA5D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6563" y="300038"/>
            <a:ext cx="4957762" cy="1111250"/>
          </a:xfrm>
        </p:spPr>
        <p:txBody>
          <a:bodyPr/>
          <a:lstStyle/>
          <a:p>
            <a:pPr algn="ctr" eaLnBrk="1" hangingPunct="1"/>
            <a:r>
              <a:rPr lang="nb-NO" altLang="nb-NO" sz="3200"/>
              <a:t>Rotary Distrikt 2260</a:t>
            </a:r>
          </a:p>
        </p:txBody>
      </p:sp>
      <p:sp>
        <p:nvSpPr>
          <p:cNvPr id="33795" name="Plassholder for bilde på nett 1">
            <a:extLst>
              <a:ext uri="{FF2B5EF4-FFF2-40B4-BE49-F238E27FC236}">
                <a16:creationId xmlns:a16="http://schemas.microsoft.com/office/drawing/2014/main" id="{867C9B38-184C-4FBC-94C1-967E68313163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3CDA196-9A0E-494A-86A0-279FE7DE81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97788" y="1411288"/>
            <a:ext cx="2970212" cy="3957637"/>
          </a:xfrm>
        </p:spPr>
        <p:txBody>
          <a:bodyPr/>
          <a:lstStyle/>
          <a:p>
            <a:pPr marL="0" indent="0" eaLnBrk="1" hangingPunct="1"/>
            <a:r>
              <a:rPr lang="nb-NO" altLang="nb-NO" sz="2400" dirty="0"/>
              <a:t>Omfatter</a:t>
            </a:r>
          </a:p>
          <a:p>
            <a:pPr marL="0" indent="0" eaLnBrk="1" hangingPunct="1"/>
            <a:r>
              <a:rPr lang="nb-NO" altLang="nb-NO" sz="2000" dirty="0"/>
              <a:t>Viken fylke øst for Oslo</a:t>
            </a:r>
          </a:p>
          <a:p>
            <a:pPr marL="0" indent="0" eaLnBrk="1" hangingPunct="1"/>
            <a:r>
              <a:rPr lang="nb-NO" altLang="nb-NO" sz="2000" dirty="0"/>
              <a:t>45 klubber</a:t>
            </a:r>
          </a:p>
          <a:p>
            <a:pPr marL="0" indent="0" eaLnBrk="1" hangingPunct="1"/>
            <a:r>
              <a:rPr lang="nb-NO" altLang="nb-NO" sz="2000" dirty="0"/>
              <a:t>Ca. 1500 medlemmer</a:t>
            </a:r>
          </a:p>
        </p:txBody>
      </p:sp>
      <p:pic>
        <p:nvPicPr>
          <p:cNvPr id="31749" name="Bilde 5">
            <a:extLst>
              <a:ext uri="{FF2B5EF4-FFF2-40B4-BE49-F238E27FC236}">
                <a16:creationId xmlns:a16="http://schemas.microsoft.com/office/drawing/2014/main" id="{187FEE82-8CEE-4294-9C35-B1A3E6EB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987" y="0"/>
            <a:ext cx="5684837" cy="68292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Pil: venstre 7">
            <a:extLst>
              <a:ext uri="{FF2B5EF4-FFF2-40B4-BE49-F238E27FC236}">
                <a16:creationId xmlns:a16="http://schemas.microsoft.com/office/drawing/2014/main" id="{484C1FF8-5673-40F8-8FC6-CEAB4080377C}"/>
              </a:ext>
            </a:extLst>
          </p:cNvPr>
          <p:cNvSpPr/>
          <p:nvPr/>
        </p:nvSpPr>
        <p:spPr>
          <a:xfrm>
            <a:off x="4711700" y="300038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Eidsvoll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741241AC-4C92-4C31-83CD-4644FCFD73C3}"/>
              </a:ext>
            </a:extLst>
          </p:cNvPr>
          <p:cNvSpPr/>
          <p:nvPr/>
        </p:nvSpPr>
        <p:spPr>
          <a:xfrm>
            <a:off x="4445000" y="558800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Eidsvoll syd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B81F1B7A-E3CC-4D2B-A239-14A8CDE0429B}"/>
              </a:ext>
            </a:extLst>
          </p:cNvPr>
          <p:cNvSpPr/>
          <p:nvPr/>
        </p:nvSpPr>
        <p:spPr>
          <a:xfrm>
            <a:off x="5476875" y="2262188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Aurskog-Høland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il: venstre 9">
            <a:extLst>
              <a:ext uri="{FF2B5EF4-FFF2-40B4-BE49-F238E27FC236}">
                <a16:creationId xmlns:a16="http://schemas.microsoft.com/office/drawing/2014/main" id="{A48567BC-A5F7-4622-9208-FBA221527FA4}"/>
              </a:ext>
            </a:extLst>
          </p:cNvPr>
          <p:cNvSpPr/>
          <p:nvPr/>
        </p:nvSpPr>
        <p:spPr>
          <a:xfrm>
            <a:off x="4330700" y="1144588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Jessheim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il: venstre 10">
            <a:extLst>
              <a:ext uri="{FF2B5EF4-FFF2-40B4-BE49-F238E27FC236}">
                <a16:creationId xmlns:a16="http://schemas.microsoft.com/office/drawing/2014/main" id="{04D80C86-A04B-4FB6-B155-31144944F92C}"/>
              </a:ext>
            </a:extLst>
          </p:cNvPr>
          <p:cNvSpPr/>
          <p:nvPr/>
        </p:nvSpPr>
        <p:spPr>
          <a:xfrm>
            <a:off x="4316413" y="1589088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Kløfta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il: venstre 11">
            <a:extLst>
              <a:ext uri="{FF2B5EF4-FFF2-40B4-BE49-F238E27FC236}">
                <a16:creationId xmlns:a16="http://schemas.microsoft.com/office/drawing/2014/main" id="{71DAE43C-D5D0-48E6-A43E-AC4B031DAAE9}"/>
              </a:ext>
            </a:extLst>
          </p:cNvPr>
          <p:cNvSpPr/>
          <p:nvPr/>
        </p:nvSpPr>
        <p:spPr>
          <a:xfrm>
            <a:off x="4643438" y="1933575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Sørumsand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il: venstre 12">
            <a:extLst>
              <a:ext uri="{FF2B5EF4-FFF2-40B4-BE49-F238E27FC236}">
                <a16:creationId xmlns:a16="http://schemas.microsoft.com/office/drawing/2014/main" id="{F04A3973-6F01-446C-A11A-5C3C1DFDE501}"/>
              </a:ext>
            </a:extLst>
          </p:cNvPr>
          <p:cNvSpPr/>
          <p:nvPr/>
        </p:nvSpPr>
        <p:spPr>
          <a:xfrm flipH="1">
            <a:off x="2919413" y="804863"/>
            <a:ext cx="800100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Nannestad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il: venstre 13">
            <a:extLst>
              <a:ext uri="{FF2B5EF4-FFF2-40B4-BE49-F238E27FC236}">
                <a16:creationId xmlns:a16="http://schemas.microsoft.com/office/drawing/2014/main" id="{818F899B-B781-491B-9E2D-BC5A9A3D23A8}"/>
              </a:ext>
            </a:extLst>
          </p:cNvPr>
          <p:cNvSpPr/>
          <p:nvPr/>
        </p:nvSpPr>
        <p:spPr>
          <a:xfrm rot="940964" flipH="1">
            <a:off x="2673350" y="1601788"/>
            <a:ext cx="704850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Nittedal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il: venstre 14">
            <a:extLst>
              <a:ext uri="{FF2B5EF4-FFF2-40B4-BE49-F238E27FC236}">
                <a16:creationId xmlns:a16="http://schemas.microsoft.com/office/drawing/2014/main" id="{D23F8217-6E91-41CB-8A45-76FAC467BB4A}"/>
              </a:ext>
            </a:extLst>
          </p:cNvPr>
          <p:cNvSpPr/>
          <p:nvPr/>
        </p:nvSpPr>
        <p:spPr>
          <a:xfrm>
            <a:off x="3827463" y="6527800"/>
            <a:ext cx="6953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Hvaler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il: venstre 15">
            <a:extLst>
              <a:ext uri="{FF2B5EF4-FFF2-40B4-BE49-F238E27FC236}">
                <a16:creationId xmlns:a16="http://schemas.microsoft.com/office/drawing/2014/main" id="{49F5DD9E-71D5-422C-ABB4-3C026B52CE15}"/>
              </a:ext>
            </a:extLst>
          </p:cNvPr>
          <p:cNvSpPr/>
          <p:nvPr/>
        </p:nvSpPr>
        <p:spPr>
          <a:xfrm>
            <a:off x="5254625" y="1314450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Årnes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il: venstre 16">
            <a:extLst>
              <a:ext uri="{FF2B5EF4-FFF2-40B4-BE49-F238E27FC236}">
                <a16:creationId xmlns:a16="http://schemas.microsoft.com/office/drawing/2014/main" id="{C8D29C93-8E6E-4443-B990-9942F7BD23D3}"/>
              </a:ext>
            </a:extLst>
          </p:cNvPr>
          <p:cNvSpPr/>
          <p:nvPr/>
        </p:nvSpPr>
        <p:spPr>
          <a:xfrm>
            <a:off x="3340100" y="4346575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Våler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il: venstre 17">
            <a:extLst>
              <a:ext uri="{FF2B5EF4-FFF2-40B4-BE49-F238E27FC236}">
                <a16:creationId xmlns:a16="http://schemas.microsoft.com/office/drawing/2014/main" id="{40C992D1-1BD0-4B8C-84B8-4B09EC81E05F}"/>
              </a:ext>
            </a:extLst>
          </p:cNvPr>
          <p:cNvSpPr/>
          <p:nvPr/>
        </p:nvSpPr>
        <p:spPr>
          <a:xfrm flipH="1">
            <a:off x="1776413" y="4541838"/>
            <a:ext cx="781050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Jeløy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il: venstre 18">
            <a:extLst>
              <a:ext uri="{FF2B5EF4-FFF2-40B4-BE49-F238E27FC236}">
                <a16:creationId xmlns:a16="http://schemas.microsoft.com/office/drawing/2014/main" id="{5414E0C6-5001-487C-91D3-EE271E06F85E}"/>
              </a:ext>
            </a:extLst>
          </p:cNvPr>
          <p:cNvSpPr/>
          <p:nvPr/>
        </p:nvSpPr>
        <p:spPr>
          <a:xfrm flipH="1">
            <a:off x="1657350" y="3521075"/>
            <a:ext cx="693738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Drøbak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il: venstre 19">
            <a:extLst>
              <a:ext uri="{FF2B5EF4-FFF2-40B4-BE49-F238E27FC236}">
                <a16:creationId xmlns:a16="http://schemas.microsoft.com/office/drawing/2014/main" id="{F325F553-60DB-4C6B-A92F-F47E3F1C3B68}"/>
              </a:ext>
            </a:extLst>
          </p:cNvPr>
          <p:cNvSpPr/>
          <p:nvPr/>
        </p:nvSpPr>
        <p:spPr>
          <a:xfrm flipH="1">
            <a:off x="1925638" y="4735513"/>
            <a:ext cx="782637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Moss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Pil: venstre 20">
            <a:extLst>
              <a:ext uri="{FF2B5EF4-FFF2-40B4-BE49-F238E27FC236}">
                <a16:creationId xmlns:a16="http://schemas.microsoft.com/office/drawing/2014/main" id="{6F20CE49-9C9C-4032-A8FB-E3CDE8E41D85}"/>
              </a:ext>
            </a:extLst>
          </p:cNvPr>
          <p:cNvSpPr/>
          <p:nvPr/>
        </p:nvSpPr>
        <p:spPr>
          <a:xfrm>
            <a:off x="4354513" y="3905250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Askim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il: venstre 21">
            <a:extLst>
              <a:ext uri="{FF2B5EF4-FFF2-40B4-BE49-F238E27FC236}">
                <a16:creationId xmlns:a16="http://schemas.microsoft.com/office/drawing/2014/main" id="{9E8EEF13-3BA3-438B-B5CF-A42CE347C109}"/>
              </a:ext>
            </a:extLst>
          </p:cNvPr>
          <p:cNvSpPr/>
          <p:nvPr/>
        </p:nvSpPr>
        <p:spPr>
          <a:xfrm>
            <a:off x="4090988" y="5432425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Sarpsborg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il: venstre 22">
            <a:extLst>
              <a:ext uri="{FF2B5EF4-FFF2-40B4-BE49-F238E27FC236}">
                <a16:creationId xmlns:a16="http://schemas.microsoft.com/office/drawing/2014/main" id="{4B925110-7046-4360-96B4-C00421279C28}"/>
              </a:ext>
            </a:extLst>
          </p:cNvPr>
          <p:cNvSpPr/>
          <p:nvPr/>
        </p:nvSpPr>
        <p:spPr>
          <a:xfrm>
            <a:off x="5092700" y="6054725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Halden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il: venstre 23">
            <a:extLst>
              <a:ext uri="{FF2B5EF4-FFF2-40B4-BE49-F238E27FC236}">
                <a16:creationId xmlns:a16="http://schemas.microsoft.com/office/drawing/2014/main" id="{D1B3F2AC-3568-4F7C-B71D-64AB4F3AE236}"/>
              </a:ext>
            </a:extLst>
          </p:cNvPr>
          <p:cNvSpPr/>
          <p:nvPr/>
        </p:nvSpPr>
        <p:spPr>
          <a:xfrm>
            <a:off x="3113088" y="3454400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Ås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Pil: venstre 24">
            <a:extLst>
              <a:ext uri="{FF2B5EF4-FFF2-40B4-BE49-F238E27FC236}">
                <a16:creationId xmlns:a16="http://schemas.microsoft.com/office/drawing/2014/main" id="{02F02CE9-5975-43A9-BE21-D42E6944FB04}"/>
              </a:ext>
            </a:extLst>
          </p:cNvPr>
          <p:cNvSpPr/>
          <p:nvPr/>
        </p:nvSpPr>
        <p:spPr>
          <a:xfrm rot="993781" flipH="1">
            <a:off x="2728913" y="2070100"/>
            <a:ext cx="738187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Lørenskog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il: venstre 25">
            <a:extLst>
              <a:ext uri="{FF2B5EF4-FFF2-40B4-BE49-F238E27FC236}">
                <a16:creationId xmlns:a16="http://schemas.microsoft.com/office/drawing/2014/main" id="{7A7C7E50-F5D7-4E70-94D5-364660910B55}"/>
              </a:ext>
            </a:extLst>
          </p:cNvPr>
          <p:cNvSpPr/>
          <p:nvPr/>
        </p:nvSpPr>
        <p:spPr>
          <a:xfrm rot="743264" flipH="1">
            <a:off x="5303838" y="4273550"/>
            <a:ext cx="80327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Ørje-</a:t>
            </a:r>
            <a:r>
              <a:rPr lang="nb-NO" sz="800" kern="0" dirty="0" err="1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Töcksfors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Pil: venstre 26">
            <a:extLst>
              <a:ext uri="{FF2B5EF4-FFF2-40B4-BE49-F238E27FC236}">
                <a16:creationId xmlns:a16="http://schemas.microsoft.com/office/drawing/2014/main" id="{6164954E-9839-447E-A13F-90BBDC277809}"/>
              </a:ext>
            </a:extLst>
          </p:cNvPr>
          <p:cNvSpPr/>
          <p:nvPr/>
        </p:nvSpPr>
        <p:spPr>
          <a:xfrm rot="926482" flipH="1">
            <a:off x="2654300" y="2222500"/>
            <a:ext cx="738188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Lørenskog vest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il: venstre 27">
            <a:extLst>
              <a:ext uri="{FF2B5EF4-FFF2-40B4-BE49-F238E27FC236}">
                <a16:creationId xmlns:a16="http://schemas.microsoft.com/office/drawing/2014/main" id="{F3A1D36B-5627-49FC-85F0-DE134EE5E214}"/>
              </a:ext>
            </a:extLst>
          </p:cNvPr>
          <p:cNvSpPr/>
          <p:nvPr/>
        </p:nvSpPr>
        <p:spPr>
          <a:xfrm rot="1110429">
            <a:off x="3559175" y="2232025"/>
            <a:ext cx="11271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Skedsmo: 5 klubber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Pil: venstre 29">
            <a:extLst>
              <a:ext uri="{FF2B5EF4-FFF2-40B4-BE49-F238E27FC236}">
                <a16:creationId xmlns:a16="http://schemas.microsoft.com/office/drawing/2014/main" id="{E91BFEAA-2C8C-45D4-84CF-43C3F4C99403}"/>
              </a:ext>
            </a:extLst>
          </p:cNvPr>
          <p:cNvSpPr/>
          <p:nvPr/>
        </p:nvSpPr>
        <p:spPr>
          <a:xfrm>
            <a:off x="4191000" y="5194300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Tune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Pil: venstre 30">
            <a:extLst>
              <a:ext uri="{FF2B5EF4-FFF2-40B4-BE49-F238E27FC236}">
                <a16:creationId xmlns:a16="http://schemas.microsoft.com/office/drawing/2014/main" id="{6FD7DEA2-4FF9-453F-AA67-D64EAD97D462}"/>
              </a:ext>
            </a:extLst>
          </p:cNvPr>
          <p:cNvSpPr/>
          <p:nvPr/>
        </p:nvSpPr>
        <p:spPr>
          <a:xfrm flipH="1">
            <a:off x="2557463" y="5146675"/>
            <a:ext cx="763587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Råde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Pil: venstre 31">
            <a:extLst>
              <a:ext uri="{FF2B5EF4-FFF2-40B4-BE49-F238E27FC236}">
                <a16:creationId xmlns:a16="http://schemas.microsoft.com/office/drawing/2014/main" id="{0D894505-D202-47C7-93B9-44359B9EBB1E}"/>
              </a:ext>
            </a:extLst>
          </p:cNvPr>
          <p:cNvSpPr/>
          <p:nvPr/>
        </p:nvSpPr>
        <p:spPr>
          <a:xfrm>
            <a:off x="3340100" y="2811463"/>
            <a:ext cx="1104900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Oppegård: 3 klubber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il: venstre 32">
            <a:extLst>
              <a:ext uri="{FF2B5EF4-FFF2-40B4-BE49-F238E27FC236}">
                <a16:creationId xmlns:a16="http://schemas.microsoft.com/office/drawing/2014/main" id="{FED3AC16-57DF-4074-83C5-023BF875AB91}"/>
              </a:ext>
            </a:extLst>
          </p:cNvPr>
          <p:cNvSpPr/>
          <p:nvPr/>
        </p:nvSpPr>
        <p:spPr>
          <a:xfrm flipH="1">
            <a:off x="2520950" y="5737225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Fr. stad: 4 klubber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Pil: venstre 33">
            <a:extLst>
              <a:ext uri="{FF2B5EF4-FFF2-40B4-BE49-F238E27FC236}">
                <a16:creationId xmlns:a16="http://schemas.microsoft.com/office/drawing/2014/main" id="{CFA64DB9-C9EB-4C01-BB4F-27161C8C6002}"/>
              </a:ext>
            </a:extLst>
          </p:cNvPr>
          <p:cNvSpPr/>
          <p:nvPr/>
        </p:nvSpPr>
        <p:spPr>
          <a:xfrm>
            <a:off x="4894263" y="4043363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Mysen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Pil: venstre 34">
            <a:extLst>
              <a:ext uri="{FF2B5EF4-FFF2-40B4-BE49-F238E27FC236}">
                <a16:creationId xmlns:a16="http://schemas.microsoft.com/office/drawing/2014/main" id="{9B1E54AD-D848-4DBA-99F7-9E2CA44270BD}"/>
              </a:ext>
            </a:extLst>
          </p:cNvPr>
          <p:cNvSpPr/>
          <p:nvPr/>
        </p:nvSpPr>
        <p:spPr>
          <a:xfrm>
            <a:off x="4643438" y="3624263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Trøgstad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Pil: venstre 35">
            <a:extLst>
              <a:ext uri="{FF2B5EF4-FFF2-40B4-BE49-F238E27FC236}">
                <a16:creationId xmlns:a16="http://schemas.microsoft.com/office/drawing/2014/main" id="{FAEE96A5-1F57-4C0D-9FF4-20D2CA4C2FF5}"/>
              </a:ext>
            </a:extLst>
          </p:cNvPr>
          <p:cNvSpPr/>
          <p:nvPr/>
        </p:nvSpPr>
        <p:spPr>
          <a:xfrm>
            <a:off x="5014913" y="4689475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Rakkestad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Pil: venstre 36">
            <a:extLst>
              <a:ext uri="{FF2B5EF4-FFF2-40B4-BE49-F238E27FC236}">
                <a16:creationId xmlns:a16="http://schemas.microsoft.com/office/drawing/2014/main" id="{D0EDC76F-3DD3-40A0-8449-3A0BD70954FB}"/>
              </a:ext>
            </a:extLst>
          </p:cNvPr>
          <p:cNvSpPr/>
          <p:nvPr/>
        </p:nvSpPr>
        <p:spPr>
          <a:xfrm flipH="1">
            <a:off x="3290888" y="3673475"/>
            <a:ext cx="947737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Hobøl - Spydeberg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Pil: venstre 37">
            <a:extLst>
              <a:ext uri="{FF2B5EF4-FFF2-40B4-BE49-F238E27FC236}">
                <a16:creationId xmlns:a16="http://schemas.microsoft.com/office/drawing/2014/main" id="{40C37ED0-3698-4F0B-A57D-7F882FB564AD}"/>
              </a:ext>
            </a:extLst>
          </p:cNvPr>
          <p:cNvSpPr/>
          <p:nvPr/>
        </p:nvSpPr>
        <p:spPr>
          <a:xfrm>
            <a:off x="4291013" y="5789613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Skjeberg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Pil: venstre 38">
            <a:extLst>
              <a:ext uri="{FF2B5EF4-FFF2-40B4-BE49-F238E27FC236}">
                <a16:creationId xmlns:a16="http://schemas.microsoft.com/office/drawing/2014/main" id="{582EDA93-A97E-449C-9B77-7994C8F7722E}"/>
              </a:ext>
            </a:extLst>
          </p:cNvPr>
          <p:cNvSpPr/>
          <p:nvPr/>
        </p:nvSpPr>
        <p:spPr>
          <a:xfrm>
            <a:off x="3311525" y="3230563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Ski og Langhus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il: venstre 39">
            <a:extLst>
              <a:ext uri="{FF2B5EF4-FFF2-40B4-BE49-F238E27FC236}">
                <a16:creationId xmlns:a16="http://schemas.microsoft.com/office/drawing/2014/main" id="{E1211109-9F38-4F9E-8F2B-3AD00D281BD2}"/>
              </a:ext>
            </a:extLst>
          </p:cNvPr>
          <p:cNvSpPr/>
          <p:nvPr/>
        </p:nvSpPr>
        <p:spPr>
          <a:xfrm>
            <a:off x="3795713" y="2590800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Enebakk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Pil: venstre 40">
            <a:extLst>
              <a:ext uri="{FF2B5EF4-FFF2-40B4-BE49-F238E27FC236}">
                <a16:creationId xmlns:a16="http://schemas.microsoft.com/office/drawing/2014/main" id="{6E66119D-68CE-4746-8C87-CE7D69AAD5BE}"/>
              </a:ext>
            </a:extLst>
          </p:cNvPr>
          <p:cNvSpPr/>
          <p:nvPr/>
        </p:nvSpPr>
        <p:spPr>
          <a:xfrm>
            <a:off x="5240338" y="6189663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Fredriksten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Pil: venstre 41">
            <a:extLst>
              <a:ext uri="{FF2B5EF4-FFF2-40B4-BE49-F238E27FC236}">
                <a16:creationId xmlns:a16="http://schemas.microsoft.com/office/drawing/2014/main" id="{1A2BBBBD-9952-4284-BFDC-B7A2E31B6B6E}"/>
              </a:ext>
            </a:extLst>
          </p:cNvPr>
          <p:cNvSpPr/>
          <p:nvPr/>
        </p:nvSpPr>
        <p:spPr>
          <a:xfrm flipH="1">
            <a:off x="1958975" y="2676525"/>
            <a:ext cx="782638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Nesodden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Pil: venstre 42">
            <a:extLst>
              <a:ext uri="{FF2B5EF4-FFF2-40B4-BE49-F238E27FC236}">
                <a16:creationId xmlns:a16="http://schemas.microsoft.com/office/drawing/2014/main" id="{6B1369A7-67BD-43F0-B184-3AE57AEDDD6D}"/>
              </a:ext>
            </a:extLst>
          </p:cNvPr>
          <p:cNvSpPr/>
          <p:nvPr/>
        </p:nvSpPr>
        <p:spPr>
          <a:xfrm>
            <a:off x="2938463" y="4784725"/>
            <a:ext cx="923925" cy="266700"/>
          </a:xfrm>
          <a:prstGeom prst="leftArrow">
            <a:avLst/>
          </a:prstGeo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" tIns="3600" rIns="3600" bIns="36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nb-NO" sz="800" kern="0" dirty="0">
                <a:solidFill>
                  <a:srgbClr val="0070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Rygge</a:t>
            </a:r>
            <a:endParaRPr lang="nb-NO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834" name="Bilde 1">
            <a:extLst>
              <a:ext uri="{FF2B5EF4-FFF2-40B4-BE49-F238E27FC236}">
                <a16:creationId xmlns:a16="http://schemas.microsoft.com/office/drawing/2014/main" id="{4A0B7768-09C1-4989-B92B-30A48242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72175"/>
            <a:ext cx="9271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24A89B-D924-4ACB-B1D7-523C55720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54038"/>
            <a:ext cx="7772400" cy="677862"/>
          </a:xfrm>
        </p:spPr>
        <p:txBody>
          <a:bodyPr/>
          <a:lstStyle/>
          <a:p>
            <a:pPr eaLnBrk="1" hangingPunct="1"/>
            <a:r>
              <a:rPr lang="nb-NO" altLang="nb-NO" sz="3200"/>
              <a:t>Visjon Rotary Distrikt 2260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3F38E9A-A91E-4D24-8F01-49BE40D32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57300"/>
            <a:ext cx="89154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sz="2400"/>
              <a:t>Distrikt 2260 skal representere et tverrsnitt av yrker blant ressurspersoner i befolkningen som i kraft av sin personlighet og væremåte bidrar til å fremme høy yrkesetikk og positive idealer.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00"/>
              <a:t>Organisasjonen ønsker å gagne andre ved å bidra aktivt til nærmiljøets utvikling, støtte ungdom under utdannelse, yte kunnskap og økonomisk bistand til viktige lokale, nasjonale og internasjonale prosjekter innenfor programrammene  til Rotary International og The Rotary Foundation.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00"/>
              <a:t>Organisasjonen ønsker å være et prioritert forum og representere et nettverk for sine medlemmer lokalt, nasjonalt og internasjonalt.</a:t>
            </a:r>
          </a:p>
          <a:p>
            <a:pPr eaLnBrk="1" hangingPunct="1">
              <a:lnSpc>
                <a:spcPct val="80000"/>
              </a:lnSpc>
            </a:pPr>
            <a:endParaRPr lang="nb-NO" altLang="nb-NO" sz="2400"/>
          </a:p>
        </p:txBody>
      </p:sp>
      <p:pic>
        <p:nvPicPr>
          <p:cNvPr id="35844" name="Bilde 1">
            <a:extLst>
              <a:ext uri="{FF2B5EF4-FFF2-40B4-BE49-F238E27FC236}">
                <a16:creationId xmlns:a16="http://schemas.microsoft.com/office/drawing/2014/main" id="{EB468133-AE5C-41CF-B2C8-21ADF44F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316538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65BCC1DA-3A2F-4C14-886F-243020DF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796925"/>
            <a:ext cx="52800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DDE702C5-E762-46DC-A3FB-375DFF6C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1649413"/>
            <a:ext cx="3733800" cy="3387725"/>
          </a:xfrm>
          <a:prstGeom prst="rect">
            <a:avLst/>
          </a:prstGeom>
          <a:noFill/>
          <a:ln w="9525">
            <a:solidFill>
              <a:srgbClr val="D0D0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D0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b-NO" sz="2400">
                <a:latin typeface="Verdana" panose="020B0604030504040204" pitchFamily="34" charset="0"/>
              </a:rPr>
              <a:t>..forpliktet the RI Board seg til å bidra til og vaksinere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b-NO" sz="2400">
                <a:latin typeface="Verdana" panose="020B0604030504040204" pitchFamily="34" charset="0"/>
              </a:rPr>
              <a:t>“all of the world’s children against polio by the time of the 100th anniversary of Rotary International in the year 2005.”</a:t>
            </a:r>
            <a:r>
              <a:rPr lang="en-US" altLang="nb-NO" sz="2400">
                <a:latin typeface="Times" panose="02020603050405020304" pitchFamily="18" charset="0"/>
              </a:rPr>
              <a:t> </a:t>
            </a: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BE941F26-7905-4BE0-B627-051B7B94CE5A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56562" y="2144713"/>
            <a:ext cx="187325" cy="5035550"/>
            <a:chOff x="4066" y="202"/>
            <a:chExt cx="110" cy="1728"/>
          </a:xfrm>
        </p:grpSpPr>
        <p:sp>
          <p:nvSpPr>
            <p:cNvPr id="37899" name="Line 5">
              <a:extLst>
                <a:ext uri="{FF2B5EF4-FFF2-40B4-BE49-F238E27FC236}">
                  <a16:creationId xmlns:a16="http://schemas.microsoft.com/office/drawing/2014/main" id="{F07E50C5-927D-462B-9C5B-2F470F62E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900" name="Line 6">
              <a:extLst>
                <a:ext uri="{FF2B5EF4-FFF2-40B4-BE49-F238E27FC236}">
                  <a16:creationId xmlns:a16="http://schemas.microsoft.com/office/drawing/2014/main" id="{D2E26BD7-CE43-4B84-8AB5-FB9AA9E4A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901" name="Line 7">
              <a:extLst>
                <a:ext uri="{FF2B5EF4-FFF2-40B4-BE49-F238E27FC236}">
                  <a16:creationId xmlns:a16="http://schemas.microsoft.com/office/drawing/2014/main" id="{909442C1-4325-472B-924D-F3D04E2BE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37893" name="Group 8">
            <a:extLst>
              <a:ext uri="{FF2B5EF4-FFF2-40B4-BE49-F238E27FC236}">
                <a16:creationId xmlns:a16="http://schemas.microsoft.com/office/drawing/2014/main" id="{D9E721EB-C74C-46DE-B405-20B5D3A0683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62912" y="-1519237"/>
            <a:ext cx="187325" cy="5022850"/>
            <a:chOff x="4066" y="202"/>
            <a:chExt cx="110" cy="1728"/>
          </a:xfrm>
        </p:grpSpPr>
        <p:sp>
          <p:nvSpPr>
            <p:cNvPr id="37896" name="Line 9">
              <a:extLst>
                <a:ext uri="{FF2B5EF4-FFF2-40B4-BE49-F238E27FC236}">
                  <a16:creationId xmlns:a16="http://schemas.microsoft.com/office/drawing/2014/main" id="{ABB39AE3-C358-4B5B-BEAB-1BFD496AE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897" name="Line 10">
              <a:extLst>
                <a:ext uri="{FF2B5EF4-FFF2-40B4-BE49-F238E27FC236}">
                  <a16:creationId xmlns:a16="http://schemas.microsoft.com/office/drawing/2014/main" id="{F0CB6092-4D2B-474C-8931-7ECFC2C03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898" name="Line 11">
              <a:extLst>
                <a:ext uri="{FF2B5EF4-FFF2-40B4-BE49-F238E27FC236}">
                  <a16:creationId xmlns:a16="http://schemas.microsoft.com/office/drawing/2014/main" id="{F800F346-3C24-42A0-9823-508AA8B2F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7894" name="Rectangle 13">
            <a:extLst>
              <a:ext uri="{FF2B5EF4-FFF2-40B4-BE49-F238E27FC236}">
                <a16:creationId xmlns:a16="http://schemas.microsoft.com/office/drawing/2014/main" id="{AEFF5268-7014-44FE-92D0-BA37B17E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901700"/>
            <a:ext cx="37290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D0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nb-NO" sz="3200">
                <a:latin typeface="Verdana" panose="020B0604030504040204" pitchFamily="34" charset="0"/>
              </a:rPr>
              <a:t>I 1982</a:t>
            </a:r>
          </a:p>
        </p:txBody>
      </p:sp>
      <p:pic>
        <p:nvPicPr>
          <p:cNvPr id="37895" name="Bilde 1">
            <a:extLst>
              <a:ext uri="{FF2B5EF4-FFF2-40B4-BE49-F238E27FC236}">
                <a16:creationId xmlns:a16="http://schemas.microsoft.com/office/drawing/2014/main" id="{58AFB531-9F16-41A9-846E-0836876A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F35888D4-BCCE-406E-B7EE-1E12B2F57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1643063"/>
            <a:ext cx="3100388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nb-NO" sz="210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nb-NO" sz="2100">
              <a:latin typeface="Verdana" panose="020B0604030504040204" pitchFamily="34" charset="0"/>
            </a:endParaRPr>
          </a:p>
        </p:txBody>
      </p:sp>
      <p:grpSp>
        <p:nvGrpSpPr>
          <p:cNvPr id="39939" name="Group 3">
            <a:extLst>
              <a:ext uri="{FF2B5EF4-FFF2-40B4-BE49-F238E27FC236}">
                <a16:creationId xmlns:a16="http://schemas.microsoft.com/office/drawing/2014/main" id="{95BBD1C2-BD08-4729-BDDF-81BAA231926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893594" y="-3140869"/>
            <a:ext cx="174625" cy="7491413"/>
            <a:chOff x="4066" y="202"/>
            <a:chExt cx="110" cy="1728"/>
          </a:xfrm>
        </p:grpSpPr>
        <p:sp>
          <p:nvSpPr>
            <p:cNvPr id="39951" name="Line 4">
              <a:extLst>
                <a:ext uri="{FF2B5EF4-FFF2-40B4-BE49-F238E27FC236}">
                  <a16:creationId xmlns:a16="http://schemas.microsoft.com/office/drawing/2014/main" id="{AEC08A65-9DB3-4201-B635-F46D18ACA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52" name="Line 5">
              <a:extLst>
                <a:ext uri="{FF2B5EF4-FFF2-40B4-BE49-F238E27FC236}">
                  <a16:creationId xmlns:a16="http://schemas.microsoft.com/office/drawing/2014/main" id="{A094FFC0-6EB3-499D-81E5-043C6EA99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53" name="Line 6">
              <a:extLst>
                <a:ext uri="{FF2B5EF4-FFF2-40B4-BE49-F238E27FC236}">
                  <a16:creationId xmlns:a16="http://schemas.microsoft.com/office/drawing/2014/main" id="{749D0D70-8A74-415A-A5D8-A6AB220C4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9940" name="Text Box 7">
            <a:extLst>
              <a:ext uri="{FF2B5EF4-FFF2-40B4-BE49-F238E27FC236}">
                <a16:creationId xmlns:a16="http://schemas.microsoft.com/office/drawing/2014/main" id="{7AE9772E-EBA1-477E-B4A7-49C0C4C2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3" y="936625"/>
            <a:ext cx="577056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Verdana" panose="020B0604030504040204" pitchFamily="34" charset="0"/>
              </a:rPr>
              <a:t>Mer enn en million Rotarianere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har på frivillig basis brukt tid og personlige ressurser for å hjelpe til med å vaksinere 2 500 000 000 barn i 122 land mot polio</a:t>
            </a:r>
          </a:p>
        </p:txBody>
      </p:sp>
      <p:pic>
        <p:nvPicPr>
          <p:cNvPr id="39941" name="Picture 8">
            <a:extLst>
              <a:ext uri="{FF2B5EF4-FFF2-40B4-BE49-F238E27FC236}">
                <a16:creationId xmlns:a16="http://schemas.microsoft.com/office/drawing/2014/main" id="{C90D4B85-6B13-4A1F-A62B-7A3AA554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571875"/>
            <a:ext cx="3314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>
            <a:extLst>
              <a:ext uri="{FF2B5EF4-FFF2-40B4-BE49-F238E27FC236}">
                <a16:creationId xmlns:a16="http://schemas.microsoft.com/office/drawing/2014/main" id="{F812C783-EECA-4326-8FCF-2296CDAC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75"/>
            <a:ext cx="19431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>
            <a:extLst>
              <a:ext uri="{FF2B5EF4-FFF2-40B4-BE49-F238E27FC236}">
                <a16:creationId xmlns:a16="http://schemas.microsoft.com/office/drawing/2014/main" id="{C353BBFA-2945-4066-A792-4199D426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3568700"/>
            <a:ext cx="26622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5E32B180-8212-4C0C-8ACD-9EE4CD6E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3568700"/>
            <a:ext cx="1246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>
            <a:extLst>
              <a:ext uri="{FF2B5EF4-FFF2-40B4-BE49-F238E27FC236}">
                <a16:creationId xmlns:a16="http://schemas.microsoft.com/office/drawing/2014/main" id="{0A31BFA6-1DF7-4F69-A191-92B1A478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31863"/>
            <a:ext cx="2043113" cy="3048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46" name="Group 13">
            <a:extLst>
              <a:ext uri="{FF2B5EF4-FFF2-40B4-BE49-F238E27FC236}">
                <a16:creationId xmlns:a16="http://schemas.microsoft.com/office/drawing/2014/main" id="{258659B0-BD84-4B34-8544-01258402CBA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380287" y="198438"/>
            <a:ext cx="174625" cy="6400800"/>
            <a:chOff x="4066" y="202"/>
            <a:chExt cx="110" cy="1728"/>
          </a:xfrm>
        </p:grpSpPr>
        <p:sp>
          <p:nvSpPr>
            <p:cNvPr id="39948" name="Line 14">
              <a:extLst>
                <a:ext uri="{FF2B5EF4-FFF2-40B4-BE49-F238E27FC236}">
                  <a16:creationId xmlns:a16="http://schemas.microsoft.com/office/drawing/2014/main" id="{BEB24745-C533-442D-B1FB-AD8F28C01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49" name="Line 15">
              <a:extLst>
                <a:ext uri="{FF2B5EF4-FFF2-40B4-BE49-F238E27FC236}">
                  <a16:creationId xmlns:a16="http://schemas.microsoft.com/office/drawing/2014/main" id="{2EAD3764-F9C4-4381-BA5D-E5966D78A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50" name="Line 16">
              <a:extLst>
                <a:ext uri="{FF2B5EF4-FFF2-40B4-BE49-F238E27FC236}">
                  <a16:creationId xmlns:a16="http://schemas.microsoft.com/office/drawing/2014/main" id="{338B41FA-2899-466D-9698-022A270D3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39947" name="Bilde 1">
            <a:extLst>
              <a:ext uri="{FF2B5EF4-FFF2-40B4-BE49-F238E27FC236}">
                <a16:creationId xmlns:a16="http://schemas.microsoft.com/office/drawing/2014/main" id="{558704B1-3FBB-4EAA-BD02-5FF3363E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5576888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8EDF359-1447-4BF9-B0DF-022B97C51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0200"/>
            <a:ext cx="9144000" cy="3340100"/>
          </a:xfrm>
          <a:prstGeom prst="rect">
            <a:avLst/>
          </a:prstGeom>
          <a:solidFill>
            <a:srgbClr val="A1A1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b-NO" altLang="nb-NO" sz="2400">
              <a:latin typeface="Verdana" panose="020B060403050404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7220AC2C-3340-49E3-B480-AFD56526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852488"/>
            <a:ext cx="607695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chemeClr val="bg1"/>
                </a:solidFill>
                <a:latin typeface="Verdana" panose="020B0604030504040204" pitchFamily="34" charset="0"/>
              </a:rPr>
              <a:t>Rotary er den største ikke regjeringsbaserte bidragsyter til den globale utryddelsen av polio. Til nå har Rotary brukt 1,9milliarder US$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41988" name="Group 4">
            <a:extLst>
              <a:ext uri="{FF2B5EF4-FFF2-40B4-BE49-F238E27FC236}">
                <a16:creationId xmlns:a16="http://schemas.microsoft.com/office/drawing/2014/main" id="{4C1D0DE0-7DE2-480B-A7EE-D85F3DFD2B6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011862" y="250826"/>
            <a:ext cx="187325" cy="9124950"/>
            <a:chOff x="4066" y="202"/>
            <a:chExt cx="110" cy="1728"/>
          </a:xfrm>
        </p:grpSpPr>
        <p:sp>
          <p:nvSpPr>
            <p:cNvPr id="41992" name="Line 5">
              <a:extLst>
                <a:ext uri="{FF2B5EF4-FFF2-40B4-BE49-F238E27FC236}">
                  <a16:creationId xmlns:a16="http://schemas.microsoft.com/office/drawing/2014/main" id="{5EDD15B7-1227-42E7-BF9C-27C96A894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3" name="Line 6">
              <a:extLst>
                <a:ext uri="{FF2B5EF4-FFF2-40B4-BE49-F238E27FC236}">
                  <a16:creationId xmlns:a16="http://schemas.microsoft.com/office/drawing/2014/main" id="{85D77870-DDA9-407B-B088-ED8D8A36C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4" name="Line 7">
              <a:extLst>
                <a:ext uri="{FF2B5EF4-FFF2-40B4-BE49-F238E27FC236}">
                  <a16:creationId xmlns:a16="http://schemas.microsoft.com/office/drawing/2014/main" id="{8FDF4F72-7C1A-4B78-B1CA-7DF556384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41989" name="Picture 10">
            <a:extLst>
              <a:ext uri="{FF2B5EF4-FFF2-40B4-BE49-F238E27FC236}">
                <a16:creationId xmlns:a16="http://schemas.microsoft.com/office/drawing/2014/main" id="{4B55D19C-88D1-4D6D-B65B-E0110DFC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340100"/>
            <a:ext cx="9144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Bilde 1">
            <a:extLst>
              <a:ext uri="{FF2B5EF4-FFF2-40B4-BE49-F238E27FC236}">
                <a16:creationId xmlns:a16="http://schemas.microsoft.com/office/drawing/2014/main" id="{07FABC87-0219-435B-9B6B-BFB1B7F9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608638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BF99890C-ECDC-42BC-B1A2-F71877583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1100138"/>
            <a:ext cx="76898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400" b="1">
                <a:latin typeface="Verdana" panose="020B0604030504040204" pitchFamily="34" charset="0"/>
              </a:rPr>
              <a:t>I 2020 har en rukket en</a:t>
            </a:r>
            <a:br>
              <a:rPr lang="nb-NO" altLang="nb-NO" sz="2400" b="1">
                <a:latin typeface="Verdana" panose="020B0604030504040204" pitchFamily="34" charset="0"/>
              </a:rPr>
            </a:br>
            <a:br>
              <a:rPr lang="nb-NO" altLang="nb-NO" sz="2400" b="1">
                <a:latin typeface="Verdana" panose="020B0604030504040204" pitchFamily="34" charset="0"/>
              </a:rPr>
            </a:br>
            <a:r>
              <a:rPr lang="nb-NO" altLang="nb-NO" sz="2400" b="1">
                <a:latin typeface="Verdana" panose="020B0604030504040204" pitchFamily="34" charset="0"/>
              </a:rPr>
              <a:t>måloppnåelse på 99,9%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endParaRPr lang="nb-NO" altLang="nb-NO" sz="2400" b="1">
              <a:latin typeface="Verdana" panose="020B0604030504040204" pitchFamily="34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Hovedinnsatsen skjer nå i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Afganistan og Pakistan </a:t>
            </a:r>
            <a:br>
              <a:rPr lang="nb-NO" altLang="nb-NO" sz="2400">
                <a:latin typeface="Verdana" panose="020B0604030504040204" pitchFamily="34" charset="0"/>
              </a:rPr>
            </a:br>
            <a:br>
              <a:rPr lang="nb-NO" altLang="nb-NO" sz="2400">
                <a:latin typeface="Verdana" panose="020B0604030504040204" pitchFamily="34" charset="0"/>
              </a:rPr>
            </a:br>
            <a:br>
              <a:rPr lang="nb-NO" altLang="nb-NO" sz="2400">
                <a:latin typeface="Verdana" panose="020B0604030504040204" pitchFamily="34" charset="0"/>
              </a:rPr>
            </a:br>
            <a:br>
              <a:rPr lang="nb-NO" altLang="nb-NO" sz="2400">
                <a:latin typeface="Verdana" panose="020B0604030504040204" pitchFamily="34" charset="0"/>
              </a:rPr>
            </a:br>
            <a:br>
              <a:rPr lang="nb-NO" altLang="nb-NO" sz="2400">
                <a:latin typeface="Verdana" panose="020B0604030504040204" pitchFamily="34" charset="0"/>
              </a:rPr>
            </a:br>
            <a:endParaRPr lang="nb-NO" altLang="nb-NO" sz="2400">
              <a:latin typeface="Times New Roman" panose="02020603050405020304" pitchFamily="18" charset="0"/>
            </a:endParaRPr>
          </a:p>
        </p:txBody>
      </p:sp>
      <p:pic>
        <p:nvPicPr>
          <p:cNvPr id="44035" name="Bilde 1">
            <a:extLst>
              <a:ext uri="{FF2B5EF4-FFF2-40B4-BE49-F238E27FC236}">
                <a16:creationId xmlns:a16="http://schemas.microsoft.com/office/drawing/2014/main" id="{B15EE6EE-7245-4F83-A447-F99D071A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Bilde 1">
            <a:extLst>
              <a:ext uri="{FF2B5EF4-FFF2-40B4-BE49-F238E27FC236}">
                <a16:creationId xmlns:a16="http://schemas.microsoft.com/office/drawing/2014/main" id="{91B9BAE0-B96C-41B2-BF6B-AD055DA1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917700"/>
            <a:ext cx="25812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21C40A0-D907-4538-86B5-9898E14AEA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86263" y="1412875"/>
            <a:ext cx="6072187" cy="1806575"/>
          </a:xfrm>
        </p:spPr>
        <p:txBody>
          <a:bodyPr anchor="t"/>
          <a:lstStyle/>
          <a:p>
            <a:pPr eaLnBrk="1" hangingPunct="1"/>
            <a:r>
              <a:rPr lang="nb-NO" altLang="nb-NO" sz="2800"/>
              <a:t>Den første Rotary-klubben ble grunnlagt i Chicago 23. februar i 1905 av advokat </a:t>
            </a:r>
            <a:r>
              <a:rPr lang="nb-NO" altLang="nb-NO" sz="2800" b="1"/>
              <a:t>Paul Harris</a:t>
            </a:r>
            <a:br>
              <a:rPr lang="en-US" altLang="nb-NO" sz="2800"/>
            </a:br>
            <a:endParaRPr lang="nb-NO" altLang="nb-NO" sz="2800"/>
          </a:p>
        </p:txBody>
      </p:sp>
      <p:pic>
        <p:nvPicPr>
          <p:cNvPr id="10243" name="Bilde 1">
            <a:extLst>
              <a:ext uri="{FF2B5EF4-FFF2-40B4-BE49-F238E27FC236}">
                <a16:creationId xmlns:a16="http://schemas.microsoft.com/office/drawing/2014/main" id="{48C48C22-6692-4B9B-B822-1810D157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0547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E007B28-741F-4AF3-B375-FB458E55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5" y="571500"/>
            <a:ext cx="3359187" cy="4999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1">
            <a:extLst>
              <a:ext uri="{FF2B5EF4-FFF2-40B4-BE49-F238E27FC236}">
                <a16:creationId xmlns:a16="http://schemas.microsoft.com/office/drawing/2014/main" id="{4F7665F3-D92E-4816-8152-7CE060A2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9088"/>
            <a:ext cx="914082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2">
            <a:extLst>
              <a:ext uri="{FF2B5EF4-FFF2-40B4-BE49-F238E27FC236}">
                <a16:creationId xmlns:a16="http://schemas.microsoft.com/office/drawing/2014/main" id="{E58C0D2C-7A11-4FE5-9A54-262B9872A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209550"/>
            <a:ext cx="4090987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Rotary vil finne nye muligheter til å yte sine </a:t>
            </a:r>
            <a:r>
              <a:rPr lang="nb-NO" altLang="nb-NO" sz="2400" b="1">
                <a:latin typeface="Verdana" panose="020B0604030504040204" pitchFamily="34" charset="0"/>
              </a:rPr>
              <a:t>humanitære</a:t>
            </a:r>
            <a:r>
              <a:rPr lang="nb-NO" altLang="nb-NO" sz="2400">
                <a:latin typeface="Verdana" panose="020B0604030504040204" pitchFamily="34" charset="0"/>
              </a:rPr>
              <a:t> </a:t>
            </a:r>
            <a:r>
              <a:rPr lang="nb-NO" altLang="nb-NO" sz="2400" b="1">
                <a:latin typeface="Verdana" panose="020B0604030504040204" pitchFamily="34" charset="0"/>
              </a:rPr>
              <a:t>tjenester</a:t>
            </a:r>
            <a:r>
              <a:rPr lang="nb-NO" altLang="nb-NO" sz="2400">
                <a:latin typeface="Verdana" panose="020B0604030504040204" pitchFamily="34" charset="0"/>
              </a:rPr>
              <a:t> og til å </a:t>
            </a:r>
            <a:r>
              <a:rPr lang="nb-NO" altLang="nb-NO" sz="2400" b="1">
                <a:latin typeface="Verdana" panose="020B0604030504040204" pitchFamily="34" charset="0"/>
              </a:rPr>
              <a:t>bygge</a:t>
            </a:r>
            <a:r>
              <a:rPr lang="nb-NO" altLang="nb-NO" sz="2400">
                <a:latin typeface="Verdana" panose="020B0604030504040204" pitchFamily="34" charset="0"/>
              </a:rPr>
              <a:t> </a:t>
            </a:r>
            <a:r>
              <a:rPr lang="nb-NO" altLang="nb-NO" sz="2400" b="1">
                <a:latin typeface="Verdana" panose="020B0604030504040204" pitchFamily="34" charset="0"/>
              </a:rPr>
              <a:t>broer</a:t>
            </a:r>
            <a:r>
              <a:rPr lang="nb-NO" altLang="nb-NO" sz="2400">
                <a:latin typeface="Verdana" panose="020B0604030504040204" pitchFamily="34" charset="0"/>
              </a:rPr>
              <a:t> for bedre </a:t>
            </a:r>
            <a:r>
              <a:rPr lang="nb-NO" altLang="nb-NO" sz="2400" b="1">
                <a:latin typeface="Verdana" panose="020B0604030504040204" pitchFamily="34" charset="0"/>
              </a:rPr>
              <a:t>internasjonal</a:t>
            </a:r>
            <a:r>
              <a:rPr lang="nb-NO" altLang="nb-NO" sz="2400">
                <a:latin typeface="Verdana" panose="020B0604030504040204" pitchFamily="34" charset="0"/>
              </a:rPr>
              <a:t> </a:t>
            </a:r>
            <a:r>
              <a:rPr lang="nb-NO" altLang="nb-NO" sz="2400" b="1">
                <a:latin typeface="Verdana" panose="020B0604030504040204" pitchFamily="34" charset="0"/>
              </a:rPr>
              <a:t>forståelse</a:t>
            </a:r>
            <a:r>
              <a:rPr lang="en-US" altLang="nb-NO" sz="2100"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46084" name="Group 53">
            <a:extLst>
              <a:ext uri="{FF2B5EF4-FFF2-40B4-BE49-F238E27FC236}">
                <a16:creationId xmlns:a16="http://schemas.microsoft.com/office/drawing/2014/main" id="{D632F14D-C22B-4ACD-85E8-3F010EC503F9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07975"/>
            <a:ext cx="166687" cy="5038725"/>
            <a:chOff x="4066" y="202"/>
            <a:chExt cx="110" cy="1728"/>
          </a:xfrm>
        </p:grpSpPr>
        <p:sp>
          <p:nvSpPr>
            <p:cNvPr id="46086" name="Line 54">
              <a:extLst>
                <a:ext uri="{FF2B5EF4-FFF2-40B4-BE49-F238E27FC236}">
                  <a16:creationId xmlns:a16="http://schemas.microsoft.com/office/drawing/2014/main" id="{65A568A3-E473-40A9-B653-584438F90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6087" name="Line 55">
              <a:extLst>
                <a:ext uri="{FF2B5EF4-FFF2-40B4-BE49-F238E27FC236}">
                  <a16:creationId xmlns:a16="http://schemas.microsoft.com/office/drawing/2014/main" id="{229598F9-853F-42CF-8B96-EA3C64AE3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6088" name="Line 56">
              <a:extLst>
                <a:ext uri="{FF2B5EF4-FFF2-40B4-BE49-F238E27FC236}">
                  <a16:creationId xmlns:a16="http://schemas.microsoft.com/office/drawing/2014/main" id="{ED624774-2D6F-4726-9BC9-65DD02E12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46085" name="Bilde 1">
            <a:extLst>
              <a:ext uri="{FF2B5EF4-FFF2-40B4-BE49-F238E27FC236}">
                <a16:creationId xmlns:a16="http://schemas.microsoft.com/office/drawing/2014/main" id="{3E537F2E-DBCC-4C9E-B2E0-40ADFD60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>
            <a:extLst>
              <a:ext uri="{FF2B5EF4-FFF2-40B4-BE49-F238E27FC236}">
                <a16:creationId xmlns:a16="http://schemas.microsoft.com/office/drawing/2014/main" id="{D26F9FA6-9787-4093-A829-EADEEC8E1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363538"/>
            <a:ext cx="7199312" cy="1333500"/>
          </a:xfrm>
        </p:spPr>
        <p:txBody>
          <a:bodyPr/>
          <a:lstStyle/>
          <a:p>
            <a:pPr eaLnBrk="1" hangingPunct="1"/>
            <a:r>
              <a:rPr lang="nb-NO" altLang="nb-NO" sz="2800" b="1">
                <a:solidFill>
                  <a:srgbClr val="00CCFF"/>
                </a:solidFill>
              </a:rPr>
              <a:t>Arbeide</a:t>
            </a:r>
            <a:r>
              <a:rPr lang="nb-NO" altLang="nb-NO" sz="2800" b="1">
                <a:solidFill>
                  <a:srgbClr val="3333CC"/>
                </a:solidFill>
              </a:rPr>
              <a:t> </a:t>
            </a:r>
            <a:r>
              <a:rPr lang="nb-NO" altLang="nb-NO" sz="2800" b="1">
                <a:solidFill>
                  <a:srgbClr val="00CCFF"/>
                </a:solidFill>
              </a:rPr>
              <a:t>for internasjonal forståelse og fred gjennom vennskap over landegrenser mellom mennesker fra alle yrker</a:t>
            </a:r>
            <a:endParaRPr lang="en-US" altLang="nb-NO" sz="2800" b="1">
              <a:solidFill>
                <a:srgbClr val="00CCFF"/>
              </a:solidFill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203CF135-7DE8-41AB-B0BB-5BA10943B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495550"/>
            <a:ext cx="9144000" cy="32845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nb-NO" altLang="nb-NO" sz="24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nb-NO" altLang="nb-NO" sz="24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nb-NO" altLang="nb-NO" sz="2400" b="1" dirty="0"/>
              <a:t>Ungdomsutveksling</a:t>
            </a:r>
            <a:r>
              <a:rPr lang="nb-NO" altLang="nb-NO" sz="1800" dirty="0"/>
              <a:t> (1 års varighet)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–"/>
              <a:defRPr/>
            </a:pPr>
            <a:r>
              <a:rPr lang="nb-NO" altLang="nb-NO" sz="1800" dirty="0"/>
              <a:t>Gjensidig utveksling av ungdom. Viktig og praktisk bidrag til målet ovenfor. 16-18 år ved utreise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–"/>
              <a:defRPr/>
            </a:pPr>
            <a:r>
              <a:rPr lang="nb-NO" altLang="nb-NO" sz="1800" dirty="0"/>
              <a:t> Åpen for all ungdom som anbefales av Rotary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nb-NO" altLang="nb-NO" sz="1800" dirty="0"/>
          </a:p>
          <a:p>
            <a:pPr eaLnBrk="1" fontAlgn="auto" hangingPunct="1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defRPr/>
            </a:pPr>
            <a:endParaRPr lang="nb-NO" altLang="nb-NO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nb-NO" sz="1800" dirty="0"/>
          </a:p>
        </p:txBody>
      </p:sp>
      <p:pic>
        <p:nvPicPr>
          <p:cNvPr id="48132" name="Picture 9">
            <a:hlinkClick r:id="rId3"/>
            <a:extLst>
              <a:ext uri="{FF2B5EF4-FFF2-40B4-BE49-F238E27FC236}">
                <a16:creationId xmlns:a16="http://schemas.microsoft.com/office/drawing/2014/main" id="{D32931BE-D366-48BE-ACCA-20C4FED8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250"/>
            <a:ext cx="18097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Bilde 1">
            <a:extLst>
              <a:ext uri="{FF2B5EF4-FFF2-40B4-BE49-F238E27FC236}">
                <a16:creationId xmlns:a16="http://schemas.microsoft.com/office/drawing/2014/main" id="{05FDE50E-2103-4C43-9989-698AA6A7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5570538"/>
            <a:ext cx="925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0D542AF-8411-405E-85DC-DCF231124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71888" y="411163"/>
            <a:ext cx="6996112" cy="1766887"/>
          </a:xfrm>
        </p:spPr>
        <p:txBody>
          <a:bodyPr/>
          <a:lstStyle/>
          <a:p>
            <a:pPr eaLnBrk="1" hangingPunct="1"/>
            <a:r>
              <a:rPr lang="nb-NO" altLang="nb-NO" sz="2800" b="1">
                <a:solidFill>
                  <a:srgbClr val="00CCFF"/>
                </a:solidFill>
              </a:rPr>
              <a:t>Arbeide</a:t>
            </a:r>
            <a:r>
              <a:rPr lang="nb-NO" altLang="nb-NO" sz="2800" b="1">
                <a:solidFill>
                  <a:srgbClr val="3333CC"/>
                </a:solidFill>
              </a:rPr>
              <a:t> </a:t>
            </a:r>
            <a:r>
              <a:rPr lang="nb-NO" altLang="nb-NO" sz="2800" b="1">
                <a:solidFill>
                  <a:srgbClr val="00CCFF"/>
                </a:solidFill>
              </a:rPr>
              <a:t>for internasjonal forståelse og fred - gjennom vennskap over landegrenser mellom mennesker fra alle yrker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0879DA3-19C9-4E49-9A50-DD4B44951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49513" y="2276475"/>
            <a:ext cx="7772400" cy="33115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endParaRPr lang="nb-NO" altLang="nb-NO" sz="2000" b="1"/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nb-NO" altLang="nb-NO" sz="2000" b="1"/>
              <a:t>Georgia-stipend</a:t>
            </a:r>
            <a:r>
              <a:rPr lang="nb-NO" altLang="nb-NO" sz="1200"/>
              <a:t> </a:t>
            </a:r>
            <a:r>
              <a:rPr lang="nb-NO" altLang="nb-NO" sz="1600"/>
              <a:t>tilbyr ca. 85 ungdommer (18-24 år) fra hele verden ett års studium ved collage eller universitet i staten Georgia, USA. Motto: ”Bringing Nations Together”. Normalt har Norge 4-10 plasser. </a:t>
            </a:r>
            <a:endParaRPr lang="en-US" altLang="nb-NO" sz="1600"/>
          </a:p>
          <a:p>
            <a:pPr eaLnBrk="1" hangingPunct="1">
              <a:lnSpc>
                <a:spcPct val="80000"/>
              </a:lnSpc>
            </a:pPr>
            <a:endParaRPr lang="nb-NO" altLang="nb-NO" sz="1600"/>
          </a:p>
        </p:txBody>
      </p:sp>
      <p:pic>
        <p:nvPicPr>
          <p:cNvPr id="50180" name="Picture 4">
            <a:hlinkClick r:id="rId3"/>
            <a:extLst>
              <a:ext uri="{FF2B5EF4-FFF2-40B4-BE49-F238E27FC236}">
                <a16:creationId xmlns:a16="http://schemas.microsoft.com/office/drawing/2014/main" id="{AC2A2C0B-7192-446D-84C3-C26F3712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250"/>
            <a:ext cx="18097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Bilde 1">
            <a:extLst>
              <a:ext uri="{FF2B5EF4-FFF2-40B4-BE49-F238E27FC236}">
                <a16:creationId xmlns:a16="http://schemas.microsoft.com/office/drawing/2014/main" id="{287393D4-B614-4340-8027-DA4A7CA9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592763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79DBE4E-C1E4-46A2-B3E2-256136D5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039813"/>
            <a:ext cx="7772400" cy="1143000"/>
          </a:xfrm>
        </p:spPr>
        <p:txBody>
          <a:bodyPr/>
          <a:lstStyle/>
          <a:p>
            <a:pPr algn="ctr" eaLnBrk="1" hangingPunct="1"/>
            <a:r>
              <a:rPr lang="nb-NO" altLang="nb-NO" sz="3200"/>
              <a:t>The Rotary Foundation (TRF)</a:t>
            </a:r>
            <a:br>
              <a:rPr lang="nb-NO" altLang="nb-NO" sz="3200"/>
            </a:br>
            <a:r>
              <a:rPr lang="nb-NO" altLang="nb-NO" sz="3200"/>
              <a:t>(”Rotaryfondet”)</a:t>
            </a:r>
            <a:endParaRPr lang="en-US" altLang="nb-NO" sz="32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421DECF-FF72-4763-9F36-5AF4F48B3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57375" y="2182813"/>
            <a:ext cx="8505825" cy="2840037"/>
          </a:xfrm>
        </p:spPr>
        <p:txBody>
          <a:bodyPr/>
          <a:lstStyle/>
          <a:p>
            <a:pPr eaLnBrk="1" hangingPunct="1"/>
            <a:r>
              <a:rPr lang="nb-NO" altLang="nb-NO"/>
              <a:t>	</a:t>
            </a:r>
            <a:r>
              <a:rPr lang="nb-NO" altLang="nb-NO" sz="2400"/>
              <a:t>Målet for Rotaryfondet er å støtte RI’s bestrebelser på å nå Rotarys mål om </a:t>
            </a:r>
            <a:r>
              <a:rPr lang="nb-NO" altLang="nb-NO" sz="2400" b="1"/>
              <a:t>bedre internasjonal forståelse</a:t>
            </a:r>
            <a:r>
              <a:rPr lang="nb-NO" altLang="nb-NO" sz="2400"/>
              <a:t> og fred gjennom lokale, nasjonale og internasjonale, humanitære,          utdannelsesmessige og kulturelle programmer. </a:t>
            </a:r>
          </a:p>
          <a:p>
            <a:pPr eaLnBrk="1" hangingPunct="1"/>
            <a:r>
              <a:rPr lang="nb-NO" altLang="nb-NO" sz="2400"/>
              <a:t>	Fondet har fordelt mer enn 4 milliarder US dollar.</a:t>
            </a:r>
          </a:p>
          <a:p>
            <a:pPr eaLnBrk="1" hangingPunct="1"/>
            <a:r>
              <a:rPr lang="nb-NO" altLang="nb-NO" sz="2400"/>
              <a:t>	Årlig fordeles ca. 750 millioner norske kroner.</a:t>
            </a:r>
            <a:endParaRPr lang="en-US" altLang="nb-NO" sz="2400"/>
          </a:p>
        </p:txBody>
      </p:sp>
      <p:pic>
        <p:nvPicPr>
          <p:cNvPr id="52228" name="Bilde 1">
            <a:extLst>
              <a:ext uri="{FF2B5EF4-FFF2-40B4-BE49-F238E27FC236}">
                <a16:creationId xmlns:a16="http://schemas.microsoft.com/office/drawing/2014/main" id="{15B06080-E06E-447E-824C-5162C17F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F392DD5-E08C-4807-BDEF-EC11AEFA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739775"/>
            <a:ext cx="7772400" cy="736600"/>
          </a:xfrm>
        </p:spPr>
        <p:txBody>
          <a:bodyPr/>
          <a:lstStyle/>
          <a:p>
            <a:pPr eaLnBrk="1" hangingPunct="1"/>
            <a:r>
              <a:rPr lang="nb-NO" altLang="nb-NO" sz="3200"/>
              <a:t>Grunnprinsipper for Rotary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B740DD3-8DB3-4EAA-8F7E-0EBA199615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68488" y="1414463"/>
            <a:ext cx="8266112" cy="3862387"/>
          </a:xfrm>
        </p:spPr>
        <p:txBody>
          <a:bodyPr/>
          <a:lstStyle/>
          <a:p>
            <a:pPr eaLnBrk="1" hangingPunct="1">
              <a:lnSpc>
                <a:spcPct val="155000"/>
              </a:lnSpc>
              <a:defRPr/>
            </a:pPr>
            <a:r>
              <a:rPr lang="nb-NO" altLang="nb-NO" sz="2400" dirty="0"/>
              <a:t>Rotasjonsprinsippet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b-NO" altLang="nb-NO" sz="1800" dirty="0"/>
              <a:t>	</a:t>
            </a:r>
            <a:r>
              <a:rPr lang="nb-NO" altLang="nb-NO" sz="2000" dirty="0"/>
              <a:t>Med få unntak kan en kun sitte i et tillitsverv </a:t>
            </a:r>
            <a:r>
              <a:rPr lang="nb-NO" altLang="nb-NO" sz="2000" b="1" dirty="0"/>
              <a:t>ett</a:t>
            </a:r>
            <a:r>
              <a:rPr lang="nb-NO" altLang="nb-NO" sz="2000" dirty="0"/>
              <a:t> år</a:t>
            </a:r>
          </a:p>
          <a:p>
            <a:pPr eaLnBrk="1" hangingPunct="1">
              <a:defRPr/>
            </a:pPr>
            <a:r>
              <a:rPr lang="nb-NO" altLang="nb-NO" sz="2400" dirty="0"/>
              <a:t>Klassifikasjonsprinsippet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b-NO" altLang="nb-NO" sz="2000" dirty="0"/>
              <a:t>	Medlemmene skal være aktive innenfor den klassifikasjon som 	vedkommende representerer (hvis hun/han er yrkesaktiv)</a:t>
            </a:r>
          </a:p>
          <a:p>
            <a:pPr eaLnBrk="1" hangingPunct="1">
              <a:defRPr/>
            </a:pPr>
            <a:r>
              <a:rPr lang="nb-NO" altLang="nb-NO" sz="2400" dirty="0"/>
              <a:t>Et </a:t>
            </a:r>
            <a:r>
              <a:rPr lang="nb-NO" altLang="nb-NO" sz="2400" dirty="0" err="1"/>
              <a:t>Rotaryår</a:t>
            </a:r>
            <a:r>
              <a:rPr lang="nb-NO" altLang="nb-NO" sz="2400" dirty="0"/>
              <a:t> er fra 1. juli – 30. juni</a:t>
            </a:r>
            <a:endParaRPr lang="en-US" altLang="nb-NO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b-NO" altLang="nb-NO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b-NO" altLang="nb-NO" sz="2400" dirty="0"/>
          </a:p>
        </p:txBody>
      </p:sp>
      <p:pic>
        <p:nvPicPr>
          <p:cNvPr id="54276" name="Bilde 1">
            <a:extLst>
              <a:ext uri="{FF2B5EF4-FFF2-40B4-BE49-F238E27FC236}">
                <a16:creationId xmlns:a16="http://schemas.microsoft.com/office/drawing/2014/main" id="{85A42BC3-BFA3-4B34-BC6D-8CA39EFA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akkeboble: oval 6">
            <a:extLst>
              <a:ext uri="{FF2B5EF4-FFF2-40B4-BE49-F238E27FC236}">
                <a16:creationId xmlns:a16="http://schemas.microsoft.com/office/drawing/2014/main" id="{BD09FA67-3B1A-4F83-A4FE-0A1043F023BA}"/>
              </a:ext>
            </a:extLst>
          </p:cNvPr>
          <p:cNvSpPr/>
          <p:nvPr/>
        </p:nvSpPr>
        <p:spPr>
          <a:xfrm>
            <a:off x="7391400" y="3524250"/>
            <a:ext cx="4457700" cy="15525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i="1" dirty="0"/>
              <a:t>Du er ditt yrkes representant i </a:t>
            </a:r>
            <a:r>
              <a:rPr lang="nb-NO" i="1" dirty="0" err="1"/>
              <a:t>Rotary</a:t>
            </a:r>
            <a:r>
              <a:rPr lang="nb-NO" i="1" dirty="0"/>
              <a:t> – </a:t>
            </a:r>
          </a:p>
          <a:p>
            <a:pPr algn="ctr">
              <a:defRPr/>
            </a:pPr>
            <a:r>
              <a:rPr lang="nb-NO" i="1" dirty="0"/>
              <a:t>Og </a:t>
            </a:r>
            <a:r>
              <a:rPr lang="nb-NO" i="1" dirty="0" err="1"/>
              <a:t>Rotarys</a:t>
            </a:r>
            <a:r>
              <a:rPr lang="nb-NO" i="1" dirty="0"/>
              <a:t> representant i ditt yrke!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58C6662-2E68-40EA-B6B9-4FF4DE3DF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9425" y="93980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nb-NO" sz="3200"/>
              <a:t>Presentasjon av lokal klubb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062F7E8-81C7-49C2-A548-52ADE94E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0" y="1981200"/>
            <a:ext cx="7772400" cy="3252788"/>
          </a:xfrm>
        </p:spPr>
        <p:txBody>
          <a:bodyPr/>
          <a:lstStyle/>
          <a:p>
            <a:pPr eaLnBrk="1" hangingPunct="1"/>
            <a:r>
              <a:rPr lang="nb-NO" altLang="nb-NO" sz="2000"/>
              <a:t>	Her legges inn en egnet presentasjon av lokal klubb som kan bidra til at potensielle medlemmer ønsker å se nærmere på hva dette kan gi dem og hva de selv kan bidra med. Etter denne presentasjonen bør de inviteres til å besøke de neste 2-3 møtene før de tar en endelig avgjørelse og blir tatt opp som medlemmer.</a:t>
            </a:r>
          </a:p>
          <a:p>
            <a:pPr eaLnBrk="1" hangingPunct="1"/>
            <a:r>
              <a:rPr lang="nb-NO" altLang="nb-NO" sz="2000"/>
              <a:t>	Et eksempel på lokal presentasjon er vist i det etterfølgende.</a:t>
            </a:r>
          </a:p>
          <a:p>
            <a:pPr eaLnBrk="1" hangingPunct="1"/>
            <a:endParaRPr lang="nb-NO" altLang="nb-NO" sz="2000"/>
          </a:p>
          <a:p>
            <a:pPr eaLnBrk="1" hangingPunct="1"/>
            <a:r>
              <a:rPr lang="nb-NO" altLang="nb-NO" sz="2000"/>
              <a:t>    Lykke til!</a:t>
            </a:r>
          </a:p>
        </p:txBody>
      </p:sp>
      <p:pic>
        <p:nvPicPr>
          <p:cNvPr id="56324" name="Bilde 1">
            <a:extLst>
              <a:ext uri="{FF2B5EF4-FFF2-40B4-BE49-F238E27FC236}">
                <a16:creationId xmlns:a16="http://schemas.microsoft.com/office/drawing/2014/main" id="{71329B84-B9E9-4902-BB8D-DC5E3A54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>
            <a:extLst>
              <a:ext uri="{FF2B5EF4-FFF2-40B4-BE49-F238E27FC236}">
                <a16:creationId xmlns:a16="http://schemas.microsoft.com/office/drawing/2014/main" id="{047ACA62-92C7-425B-9A95-6DB15CC3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90650"/>
            <a:ext cx="3490912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5">
            <a:extLst>
              <a:ext uri="{FF2B5EF4-FFF2-40B4-BE49-F238E27FC236}">
                <a16:creationId xmlns:a16="http://schemas.microsoft.com/office/drawing/2014/main" id="{15A44DE0-9CD4-4E22-B583-065B8A10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87363"/>
            <a:ext cx="6575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3600">
                <a:solidFill>
                  <a:schemeClr val="tx2"/>
                </a:solidFill>
                <a:latin typeface="Verdana" panose="020B0604030504040204" pitchFamily="34" charset="0"/>
              </a:rPr>
              <a:t>Vår lokale Rotaryklubb f.eks.: </a:t>
            </a:r>
          </a:p>
        </p:txBody>
      </p:sp>
      <p:pic>
        <p:nvPicPr>
          <p:cNvPr id="58372" name="Bilde 1">
            <a:extLst>
              <a:ext uri="{FF2B5EF4-FFF2-40B4-BE49-F238E27FC236}">
                <a16:creationId xmlns:a16="http://schemas.microsoft.com/office/drawing/2014/main" id="{6B9447B4-D5BD-4D4A-9B2F-5EBBA7DF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B6A63F77-77F7-4267-88DB-9905291A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14550" y="128588"/>
            <a:ext cx="8553450" cy="5949950"/>
          </a:xfrm>
        </p:spPr>
        <p:txBody>
          <a:bodyPr/>
          <a:lstStyle/>
          <a:p>
            <a:pPr algn="ctr" eaLnBrk="1" hangingPunct="1"/>
            <a:endParaRPr lang="nb-NO" altLang="nb-NO" sz="3200"/>
          </a:p>
          <a:p>
            <a:pPr algn="ctr" eaLnBrk="1" hangingPunct="1">
              <a:lnSpc>
                <a:spcPct val="155000"/>
              </a:lnSpc>
            </a:pPr>
            <a:r>
              <a:rPr lang="nb-NO" altLang="nb-NO" sz="3200"/>
              <a:t>XXXXXX Rotary Klubb  </a:t>
            </a:r>
          </a:p>
          <a:p>
            <a:pPr eaLnBrk="1" hangingPunct="1">
              <a:lnSpc>
                <a:spcPct val="155000"/>
              </a:lnSpc>
              <a:buFontTx/>
              <a:buChar char="•"/>
            </a:pPr>
            <a:r>
              <a:rPr lang="nb-NO" altLang="nb-NO" sz="2000"/>
              <a:t>Chartret dato…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Møtes hver Xdag kl.20.00 i …. gatenavn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Normalt 1-2 Inter City møter i året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Arbeidet flere år med …….prosjekt i xxxx land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Engasjert i å bevare ….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Ungdomsutveksling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Flere miljøskapende arrangementer gjennom året 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Guvernørbesøk</a:t>
            </a:r>
          </a:p>
          <a:p>
            <a:pPr eaLnBrk="1" hangingPunct="1">
              <a:buFontTx/>
              <a:buChar char="•"/>
            </a:pPr>
            <a:r>
              <a:rPr lang="nb-NO" altLang="nb-NO" sz="2000"/>
              <a:t>Presidentskifte</a:t>
            </a:r>
          </a:p>
          <a:p>
            <a:pPr eaLnBrk="1" hangingPunct="1">
              <a:buFontTx/>
              <a:buChar char="•"/>
            </a:pPr>
            <a:endParaRPr lang="en-US" altLang="nb-NO" sz="2000"/>
          </a:p>
        </p:txBody>
      </p:sp>
      <p:pic>
        <p:nvPicPr>
          <p:cNvPr id="60419" name="Bilde 1">
            <a:extLst>
              <a:ext uri="{FF2B5EF4-FFF2-40B4-BE49-F238E27FC236}">
                <a16:creationId xmlns:a16="http://schemas.microsoft.com/office/drawing/2014/main" id="{439F8C6C-4F58-4AD6-B95F-96AFD99B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99D56A2-4057-43D5-96DF-775D0AE67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739775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nb-NO" sz="3200"/>
              <a:t>Variert møteprogram vektlegges</a:t>
            </a:r>
            <a:endParaRPr lang="en-US" altLang="nb-NO" sz="32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FD9DA0F-9EA3-40BC-A5F8-418676BBF6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0" y="1096963"/>
            <a:ext cx="7980363" cy="4164012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nb-NO" altLang="nb-NO" sz="2400"/>
          </a:p>
          <a:p>
            <a:pPr eaLnBrk="1" hangingPunct="1">
              <a:buFontTx/>
              <a:buChar char="•"/>
            </a:pPr>
            <a:r>
              <a:rPr lang="nb-NO" altLang="nb-NO" sz="2400"/>
              <a:t>Eksterne/interne foredragsholdere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Bedriftsbesøk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Konsert- og teaterbesøk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Besøk i historiske kirkebygg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3 min.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Ego-foredrag   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Torskeaften, Båttur, Julemøte, Julekonsert</a:t>
            </a:r>
          </a:p>
          <a:p>
            <a:pPr eaLnBrk="1" hangingPunct="1">
              <a:buFontTx/>
              <a:buChar char="•"/>
            </a:pPr>
            <a:r>
              <a:rPr lang="nb-NO" altLang="nb-NO" sz="2400"/>
              <a:t>Åpne ”bli kjent møter” (suppemøter)</a:t>
            </a:r>
          </a:p>
          <a:p>
            <a:pPr lvl="1" eaLnBrk="1" hangingPunct="1">
              <a:buFontTx/>
              <a:buChar char="–"/>
            </a:pPr>
            <a:endParaRPr lang="nb-NO" altLang="nb-NO" sz="2000"/>
          </a:p>
          <a:p>
            <a:pPr lvl="1" eaLnBrk="1" hangingPunct="1">
              <a:buFontTx/>
              <a:buChar char="–"/>
            </a:pPr>
            <a:endParaRPr lang="en-US" altLang="nb-NO" sz="2000"/>
          </a:p>
          <a:p>
            <a:pPr lvl="1" eaLnBrk="1" hangingPunct="1">
              <a:buFontTx/>
              <a:buChar char="–"/>
            </a:pPr>
            <a:endParaRPr lang="nb-NO" altLang="nb-NO" sz="2000"/>
          </a:p>
          <a:p>
            <a:pPr lvl="1" eaLnBrk="1" hangingPunct="1">
              <a:buFontTx/>
              <a:buChar char="–"/>
            </a:pPr>
            <a:endParaRPr lang="en-US" altLang="nb-NO" sz="2000"/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11F77B02-45EB-4FE0-AF13-8202A932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5348288"/>
            <a:ext cx="7254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Bilde 1">
            <a:extLst>
              <a:ext uri="{FF2B5EF4-FFF2-40B4-BE49-F238E27FC236}">
                <a16:creationId xmlns:a16="http://schemas.microsoft.com/office/drawing/2014/main" id="{955217B4-7A61-4274-84A8-3C31534D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522860F-7D78-42B1-BBE4-6121DB65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5650" y="735013"/>
            <a:ext cx="8108950" cy="1143000"/>
          </a:xfrm>
        </p:spPr>
        <p:txBody>
          <a:bodyPr/>
          <a:lstStyle/>
          <a:p>
            <a:pPr eaLnBrk="1" hangingPunct="1"/>
            <a:r>
              <a:rPr lang="nb-NO" altLang="nb-NO" sz="3200" dirty="0"/>
              <a:t>Eksempler fra klubbenes møteprogram</a:t>
            </a:r>
            <a:endParaRPr lang="en-US" altLang="nb-NO" sz="32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F83779E-31F9-4802-8902-A9235ABBF5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5650" y="1981200"/>
            <a:ext cx="9283700" cy="3327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Utfordringer i kommunen v/Ordføreren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Aurora Borealis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Folkehelse – en utfordring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Besøk hos lokal bedrift</a:t>
            </a:r>
            <a:endParaRPr lang="nb-NO" altLang="nb-NO" sz="1400" dirty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Gründer i kommunen…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”Julekort”- tradisjon som forsvinner?!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Hovedstadsregionen i utvikling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nb-NO" altLang="nb-NO" sz="2400" dirty="0"/>
              <a:t>LHL sykehuset – en statusrapport 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nb-NO" altLang="nb-NO" sz="2400" dirty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nb-NO" altLang="nb-NO" sz="2400" dirty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nb-NO" sz="2400" dirty="0"/>
          </a:p>
        </p:txBody>
      </p:sp>
      <p:pic>
        <p:nvPicPr>
          <p:cNvPr id="64516" name="Bilde 1">
            <a:extLst>
              <a:ext uri="{FF2B5EF4-FFF2-40B4-BE49-F238E27FC236}">
                <a16:creationId xmlns:a16="http://schemas.microsoft.com/office/drawing/2014/main" id="{18F2F1E0-FCBF-4C05-A1B3-61AC3AF3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F31654-F834-4811-BC31-E4616FB48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706438"/>
            <a:ext cx="81613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nb-NO" sz="3600">
                <a:latin typeface="Verdana" panose="020B0604030504040204" pitchFamily="34" charset="0"/>
              </a:rPr>
              <a:t>   </a:t>
            </a:r>
            <a:r>
              <a:rPr lang="nb-NO" altLang="nb-NO" sz="3200">
                <a:latin typeface="Verdana" panose="020B0604030504040204" pitchFamily="34" charset="0"/>
              </a:rPr>
              <a:t>Utbredelsen av</a:t>
            </a:r>
            <a:r>
              <a:rPr lang="en-US" altLang="nb-NO" sz="3200">
                <a:latin typeface="Verdana" panose="020B0604030504040204" pitchFamily="34" charset="0"/>
              </a:rPr>
              <a:t> Rotary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B3B2155C-577C-43F9-856C-443B00053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1885950"/>
            <a:ext cx="3048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nb-NO" sz="2400">
                <a:latin typeface="Verdana" panose="020B0604030504040204" pitchFamily="34" charset="0"/>
              </a:rPr>
              <a:t>..</a:t>
            </a:r>
            <a:r>
              <a:rPr lang="nb-NO" altLang="nb-NO" sz="2400">
                <a:latin typeface="Verdana" panose="020B0604030504040204" pitchFamily="34" charset="0"/>
              </a:rPr>
              <a:t>startet i  Midtvesten, i </a:t>
            </a:r>
            <a:r>
              <a:rPr lang="nb-NO" altLang="nb-NO" sz="2400" b="1">
                <a:latin typeface="Verdana" panose="020B0604030504040204" pitchFamily="34" charset="0"/>
              </a:rPr>
              <a:t>Chicago, Illinois, USA,</a:t>
            </a:r>
            <a:r>
              <a:rPr lang="nb-NO" altLang="nb-NO" sz="2400">
                <a:latin typeface="Verdana" panose="020B0604030504040204" pitchFamily="34" charset="0"/>
              </a:rPr>
              <a:t> og spredte seg raskt både innenfor USA og til andre land</a:t>
            </a:r>
            <a:r>
              <a:rPr lang="nb-NO" altLang="nb-NO" sz="210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2292" name="Picture 13">
            <a:extLst>
              <a:ext uri="{FF2B5EF4-FFF2-40B4-BE49-F238E27FC236}">
                <a16:creationId xmlns:a16="http://schemas.microsoft.com/office/drawing/2014/main" id="{021E50C1-FA6F-4ECE-8026-034CA28D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965325"/>
            <a:ext cx="508317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>
            <a:extLst>
              <a:ext uri="{FF2B5EF4-FFF2-40B4-BE49-F238E27FC236}">
                <a16:creationId xmlns:a16="http://schemas.microsoft.com/office/drawing/2014/main" id="{B3EC1974-94B4-420C-9A43-5D2C6AC1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1965325"/>
            <a:ext cx="50736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>
            <a:extLst>
              <a:ext uri="{FF2B5EF4-FFF2-40B4-BE49-F238E27FC236}">
                <a16:creationId xmlns:a16="http://schemas.microsoft.com/office/drawing/2014/main" id="{AC2272B9-3619-4DD0-A48D-9CE2F6C1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1965325"/>
            <a:ext cx="50736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>
            <a:extLst>
              <a:ext uri="{FF2B5EF4-FFF2-40B4-BE49-F238E27FC236}">
                <a16:creationId xmlns:a16="http://schemas.microsoft.com/office/drawing/2014/main" id="{90B83C0A-4044-47A9-884C-FFC9E9D8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1965325"/>
            <a:ext cx="50736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e 1">
            <a:extLst>
              <a:ext uri="{FF2B5EF4-FFF2-40B4-BE49-F238E27FC236}">
                <a16:creationId xmlns:a16="http://schemas.microsoft.com/office/drawing/2014/main" id="{F74F461A-08DD-4CC9-B0E9-CB00F553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5611813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C497FC29-FF55-4E36-B370-9ED54E25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528638"/>
            <a:ext cx="8786812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3200">
                <a:latin typeface="Verdana" panose="020B0604030504040204" pitchFamily="34" charset="0"/>
              </a:rPr>
              <a:t>Årets styresammensetning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2400" b="1">
                <a:latin typeface="Verdana" panose="020B0604030504040204" pitchFamily="34" charset="0"/>
              </a:rPr>
              <a:t>Styret</a:t>
            </a:r>
            <a:endParaRPr lang="nb-NO" altLang="nb-NO" sz="2000" b="1">
              <a:latin typeface="Verdana" panose="020B0604030504040204" pitchFamily="34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President:						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Innkommende President:			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Kasserer:				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Sekretær:				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Past President:			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*****</a:t>
            </a:r>
            <a:br>
              <a:rPr lang="nb-NO" altLang="nb-NO" sz="2000">
                <a:latin typeface="Verdana" panose="020B0604030504040204" pitchFamily="34" charset="0"/>
              </a:rPr>
            </a:br>
            <a:r>
              <a:rPr lang="nb-NO" altLang="nb-NO" sz="2400" b="1">
                <a:latin typeface="Verdana" panose="020B0604030504040204" pitchFamily="34" charset="0"/>
              </a:rPr>
              <a:t>Spesialfunksjoner</a:t>
            </a:r>
            <a:r>
              <a:rPr lang="nb-NO" altLang="nb-NO" sz="2000">
                <a:latin typeface="Verdana" panose="020B0604030504040204" pitchFamily="34" charset="0"/>
              </a:rPr>
              <a:t>	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Seremonimester:			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CICO:					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nb-NO" sz="2000">
              <a:latin typeface="Verdana" panose="020B0604030504040204" pitchFamily="34" charset="0"/>
            </a:endParaRPr>
          </a:p>
        </p:txBody>
      </p:sp>
      <p:pic>
        <p:nvPicPr>
          <p:cNvPr id="66563" name="Bilde 1">
            <a:extLst>
              <a:ext uri="{FF2B5EF4-FFF2-40B4-BE49-F238E27FC236}">
                <a16:creationId xmlns:a16="http://schemas.microsoft.com/office/drawing/2014/main" id="{32873D69-F4C6-4FBA-B14C-1E68F493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580063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33314DF-F57A-4F09-ABA5-C532830E1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9725" y="361950"/>
            <a:ext cx="9144000" cy="822325"/>
          </a:xfrm>
        </p:spPr>
        <p:txBody>
          <a:bodyPr/>
          <a:lstStyle/>
          <a:p>
            <a:pPr algn="ctr" eaLnBrk="1" hangingPunct="1"/>
            <a:r>
              <a:rPr lang="nb-NO" altLang="nb-NO" sz="3200"/>
              <a:t> Komitéene (eksempler under) består av</a:t>
            </a:r>
            <a:endParaRPr lang="en-US" altLang="nb-NO" sz="240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7343A1E-04BB-4E04-9C2F-C0E48E284F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184275"/>
            <a:ext cx="9144000" cy="4197350"/>
          </a:xfrm>
        </p:spPr>
        <p:txBody>
          <a:bodyPr/>
          <a:lstStyle/>
          <a:p>
            <a:pPr eaLnBrk="1" hangingPunct="1"/>
            <a:r>
              <a:rPr lang="nb-NO" altLang="nb-NO"/>
              <a:t>Medlemsutvikling og rekruttering:</a:t>
            </a:r>
          </a:p>
          <a:p>
            <a:pPr eaLnBrk="1" hangingPunct="1"/>
            <a:r>
              <a:rPr lang="nb-NO" altLang="nb-NO"/>
              <a:t>Opplæring og kommunikasjon:  	</a:t>
            </a:r>
          </a:p>
          <a:p>
            <a:pPr eaLnBrk="1" hangingPunct="1"/>
            <a:r>
              <a:rPr lang="nb-NO" altLang="nb-NO"/>
              <a:t>The Rotary Foundation:		</a:t>
            </a:r>
          </a:p>
          <a:p>
            <a:pPr eaLnBrk="1" hangingPunct="1"/>
            <a:r>
              <a:rPr lang="nb-NO" altLang="nb-NO"/>
              <a:t>Samfunnsprosjekter:		</a:t>
            </a:r>
          </a:p>
          <a:p>
            <a:pPr eaLnBrk="1" hangingPunct="1"/>
            <a:r>
              <a:rPr lang="nb-NO" altLang="nb-NO"/>
              <a:t>Distriktsprogrammer:</a:t>
            </a:r>
          </a:p>
          <a:p>
            <a:pPr eaLnBrk="1" hangingPunct="1"/>
            <a:r>
              <a:rPr lang="nb-NO" altLang="nb-NO"/>
              <a:t>Ungdomsprogrammer:		</a:t>
            </a:r>
          </a:p>
          <a:p>
            <a:pPr eaLnBrk="1" hangingPunct="1"/>
            <a:r>
              <a:rPr lang="nb-NO" altLang="nb-NO"/>
              <a:t>Kameratskap:</a:t>
            </a:r>
          </a:p>
          <a:p>
            <a:pPr eaLnBrk="1" hangingPunct="1"/>
            <a:r>
              <a:rPr lang="nb-NO" altLang="nb-NO"/>
              <a:t>Programkomite:</a:t>
            </a:r>
          </a:p>
          <a:p>
            <a:pPr eaLnBrk="1" hangingPunct="1"/>
            <a:endParaRPr lang="en-US" altLang="nb-NO" sz="4000"/>
          </a:p>
        </p:txBody>
      </p:sp>
      <p:pic>
        <p:nvPicPr>
          <p:cNvPr id="68612" name="Bilde 1">
            <a:extLst>
              <a:ext uri="{FF2B5EF4-FFF2-40B4-BE49-F238E27FC236}">
                <a16:creationId xmlns:a16="http://schemas.microsoft.com/office/drawing/2014/main" id="{7F6D1591-59D1-4D54-B588-9D07E2C5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F2BB907-90E5-407E-AFA4-3B1DE2657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2175" y="554038"/>
            <a:ext cx="8305800" cy="2144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nb-NO" sz="3200" dirty="0" err="1"/>
              <a:t>Søk</a:t>
            </a:r>
            <a:r>
              <a:rPr lang="en-US" altLang="nb-NO" sz="3200" dirty="0"/>
              <a:t> </a:t>
            </a:r>
            <a:r>
              <a:rPr lang="en-US" altLang="nb-NO" sz="3200" dirty="0" err="1"/>
              <a:t>informasjon</a:t>
            </a:r>
            <a:r>
              <a:rPr lang="en-US" altLang="nb-NO" sz="3200" dirty="0"/>
              <a:t> </a:t>
            </a:r>
            <a:r>
              <a:rPr lang="en-US" altLang="nb-NO" sz="3200" dirty="0" err="1"/>
              <a:t>på</a:t>
            </a:r>
            <a:r>
              <a:rPr lang="en-US" altLang="nb-NO" sz="3200" dirty="0"/>
              <a:t> </a:t>
            </a:r>
            <a:r>
              <a:rPr lang="en-US" altLang="nb-NO" sz="3200" dirty="0" err="1"/>
              <a:t>Rotarys</a:t>
            </a:r>
            <a:r>
              <a:rPr lang="en-US" altLang="nb-NO" sz="3200" dirty="0"/>
              <a:t> </a:t>
            </a:r>
            <a:r>
              <a:rPr lang="en-US" altLang="nb-NO" sz="3200" dirty="0" err="1"/>
              <a:t>websider</a:t>
            </a:r>
            <a:r>
              <a:rPr lang="en-US" altLang="nb-NO" sz="3200" dirty="0"/>
              <a:t> </a:t>
            </a:r>
            <a:r>
              <a:rPr lang="en-US" altLang="nb-NO" sz="2400" u="sng" dirty="0"/>
              <a:t> </a:t>
            </a:r>
            <a:r>
              <a:rPr lang="en-US" altLang="nb-NO" sz="3200" b="1" dirty="0"/>
              <a:t> </a:t>
            </a:r>
            <a:r>
              <a:rPr lang="en-US" altLang="nb-NO" sz="3200" b="1" dirty="0">
                <a:solidFill>
                  <a:srgbClr val="33CCCC"/>
                </a:solidFill>
              </a:rPr>
              <a:t>    </a:t>
            </a:r>
            <a:r>
              <a:rPr lang="en-US" altLang="nb-NO" sz="3200" dirty="0">
                <a:solidFill>
                  <a:srgbClr val="33CCCC"/>
                </a:solidFill>
              </a:rPr>
              <a:t> </a:t>
            </a:r>
            <a:r>
              <a:rPr lang="en-US" altLang="nb-NO" sz="2400" dirty="0">
                <a:solidFill>
                  <a:srgbClr val="33CCCC"/>
                </a:solidFill>
                <a:hlinkClick r:id="rId3"/>
              </a:rPr>
              <a:t>www.rotary.org</a:t>
            </a:r>
            <a:r>
              <a:rPr lang="en-US" altLang="nb-NO" sz="2400" dirty="0">
                <a:solidFill>
                  <a:srgbClr val="33CCCC"/>
                </a:solidFill>
              </a:rPr>
              <a:t>           </a:t>
            </a:r>
            <a:r>
              <a:rPr lang="en-US" altLang="nb-NO" sz="2400" dirty="0">
                <a:solidFill>
                  <a:srgbClr val="33CCCC"/>
                </a:solidFill>
                <a:hlinkClick r:id="rId4"/>
              </a:rPr>
              <a:t>www.d2260.rotary.no</a:t>
            </a:r>
            <a:r>
              <a:rPr lang="en-US" altLang="nb-NO" sz="3200" u="sng" dirty="0">
                <a:solidFill>
                  <a:srgbClr val="33CCCC"/>
                </a:solidFill>
              </a:rPr>
              <a:t> </a:t>
            </a:r>
            <a:br>
              <a:rPr lang="en-US" altLang="nb-NO" sz="2400" b="1" dirty="0">
                <a:solidFill>
                  <a:srgbClr val="33CCCC"/>
                </a:solidFill>
              </a:rPr>
            </a:br>
            <a:r>
              <a:rPr lang="en-US" altLang="nb-NO" sz="2400" u="sng" dirty="0">
                <a:solidFill>
                  <a:srgbClr val="33CCCC"/>
                </a:solidFill>
                <a:hlinkClick r:id="rId5"/>
              </a:rPr>
              <a:t>www.rotary.no</a:t>
            </a:r>
            <a:r>
              <a:rPr lang="en-US" altLang="nb-NO" sz="3200" u="sng" dirty="0"/>
              <a:t> </a:t>
            </a:r>
            <a:r>
              <a:rPr lang="en-US" altLang="nb-NO" sz="3200" dirty="0"/>
              <a:t>	      </a:t>
            </a:r>
            <a:r>
              <a:rPr lang="en-US" altLang="nb-NO" sz="2400" u="sng" dirty="0">
                <a:hlinkClick r:id="rId6"/>
              </a:rPr>
              <a:t>www.</a:t>
            </a:r>
            <a:r>
              <a:rPr lang="en-US" altLang="nb-NO" sz="2400" u="sng" dirty="0">
                <a:highlight>
                  <a:srgbClr val="FFFF00"/>
                </a:highlight>
                <a:hlinkClick r:id="rId6"/>
              </a:rPr>
              <a:t>xxxxxxx</a:t>
            </a:r>
            <a:r>
              <a:rPr lang="en-US" altLang="nb-NO" sz="2400" u="sng" dirty="0">
                <a:hlinkClick r:id="rId6"/>
              </a:rPr>
              <a:t>.rotary.no</a:t>
            </a:r>
            <a:r>
              <a:rPr lang="en-US" altLang="nb-NO" sz="3200" dirty="0">
                <a:solidFill>
                  <a:schemeClr val="accent1"/>
                </a:solidFill>
              </a:rPr>
              <a:t> </a:t>
            </a:r>
            <a:r>
              <a:rPr lang="en-US" altLang="nb-NO" sz="3200" dirty="0"/>
              <a:t>			</a:t>
            </a:r>
            <a:br>
              <a:rPr lang="en-US" altLang="nb-NO" sz="2400" u="sng" dirty="0"/>
            </a:br>
            <a:r>
              <a:rPr lang="en-US" altLang="nb-NO" sz="3200" dirty="0">
                <a:solidFill>
                  <a:srgbClr val="33CCCC"/>
                </a:solidFill>
              </a:rPr>
              <a:t>				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B5DB279-5AA9-43AB-9D04-742B16C4EF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981200"/>
            <a:ext cx="8077200" cy="4114800"/>
          </a:xfrm>
        </p:spPr>
        <p:txBody>
          <a:bodyPr/>
          <a:lstStyle/>
          <a:p>
            <a:pPr lvl="1" eaLnBrk="1" hangingPunct="1"/>
            <a:r>
              <a:rPr lang="en-US" altLang="nb-NO" sz="2600"/>
              <a:t> </a:t>
            </a:r>
          </a:p>
        </p:txBody>
      </p:sp>
      <p:pic>
        <p:nvPicPr>
          <p:cNvPr id="70660" name="Picture 5">
            <a:extLst>
              <a:ext uri="{FF2B5EF4-FFF2-40B4-BE49-F238E27FC236}">
                <a16:creationId xmlns:a16="http://schemas.microsoft.com/office/drawing/2014/main" id="{13194B69-8A40-4A1B-8365-A9E59E1C8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078038"/>
            <a:ext cx="2695575" cy="2701925"/>
          </a:xfrm>
          <a:prstGeom prst="rect">
            <a:avLst/>
          </a:prstGeom>
          <a:solidFill>
            <a:srgbClr val="D0D0D0"/>
          </a:solidFill>
          <a:ln w="9525">
            <a:solidFill>
              <a:srgbClr val="D0D0D0"/>
            </a:solidFill>
            <a:miter lim="800000"/>
            <a:headEnd/>
            <a:tailEnd/>
          </a:ln>
        </p:spPr>
      </p:pic>
      <p:sp>
        <p:nvSpPr>
          <p:cNvPr id="70661" name="Oval 7">
            <a:extLst>
              <a:ext uri="{FF2B5EF4-FFF2-40B4-BE49-F238E27FC236}">
                <a16:creationId xmlns:a16="http://schemas.microsoft.com/office/drawing/2014/main" id="{F425E616-DEDE-4E5B-970B-3D9B8A409757}"/>
              </a:ext>
            </a:extLst>
          </p:cNvPr>
          <p:cNvSpPr>
            <a:spLocks noChangeArrowheads="1"/>
          </p:cNvSpPr>
          <p:nvPr/>
        </p:nvSpPr>
        <p:spPr bwMode="auto">
          <a:xfrm rot="-1014445">
            <a:off x="5838825" y="2825750"/>
            <a:ext cx="4222750" cy="2255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Du ønskes med dette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velkommen 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……… Rotary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Klubb</a:t>
            </a:r>
            <a:endParaRPr lang="en-US" altLang="nb-NO" sz="2400">
              <a:latin typeface="Verdana" panose="020B0604030504040204" pitchFamily="34" charset="0"/>
            </a:endParaRPr>
          </a:p>
        </p:txBody>
      </p:sp>
      <p:pic>
        <p:nvPicPr>
          <p:cNvPr id="70662" name="Bilde 1">
            <a:extLst>
              <a:ext uri="{FF2B5EF4-FFF2-40B4-BE49-F238E27FC236}">
                <a16:creationId xmlns:a16="http://schemas.microsoft.com/office/drawing/2014/main" id="{B5F0EB44-1081-4A3B-90B4-419832AB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5570538"/>
            <a:ext cx="9271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A7A395BB-672A-4B8D-9C2E-6EB7D2B9353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566319" y="2678906"/>
            <a:ext cx="161925" cy="4246563"/>
            <a:chOff x="4066" y="202"/>
            <a:chExt cx="110" cy="1728"/>
          </a:xfrm>
        </p:grpSpPr>
        <p:sp>
          <p:nvSpPr>
            <p:cNvPr id="14351" name="Line 3">
              <a:extLst>
                <a:ext uri="{FF2B5EF4-FFF2-40B4-BE49-F238E27FC236}">
                  <a16:creationId xmlns:a16="http://schemas.microsoft.com/office/drawing/2014/main" id="{CE607D39-AA5C-4CBE-B121-75A178584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52" name="Line 4">
              <a:extLst>
                <a:ext uri="{FF2B5EF4-FFF2-40B4-BE49-F238E27FC236}">
                  <a16:creationId xmlns:a16="http://schemas.microsoft.com/office/drawing/2014/main" id="{9DFA5135-9810-4751-9DF2-7F6251F243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53" name="Line 5">
              <a:extLst>
                <a:ext uri="{FF2B5EF4-FFF2-40B4-BE49-F238E27FC236}">
                  <a16:creationId xmlns:a16="http://schemas.microsoft.com/office/drawing/2014/main" id="{929006C1-972C-4A28-B915-0708C36B4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4339" name="Group 6">
            <a:extLst>
              <a:ext uri="{FF2B5EF4-FFF2-40B4-BE49-F238E27FC236}">
                <a16:creationId xmlns:a16="http://schemas.microsoft.com/office/drawing/2014/main" id="{1B6ADDE9-1D0C-4D59-A54A-6E1C88EAC2D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565525" y="-768350"/>
            <a:ext cx="165100" cy="4248150"/>
            <a:chOff x="4066" y="202"/>
            <a:chExt cx="110" cy="1728"/>
          </a:xfrm>
        </p:grpSpPr>
        <p:sp>
          <p:nvSpPr>
            <p:cNvPr id="14348" name="Line 7">
              <a:extLst>
                <a:ext uri="{FF2B5EF4-FFF2-40B4-BE49-F238E27FC236}">
                  <a16:creationId xmlns:a16="http://schemas.microsoft.com/office/drawing/2014/main" id="{5256B4BD-24E7-478F-9919-973CB9A11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49" name="Line 8">
              <a:extLst>
                <a:ext uri="{FF2B5EF4-FFF2-40B4-BE49-F238E27FC236}">
                  <a16:creationId xmlns:a16="http://schemas.microsoft.com/office/drawing/2014/main" id="{50C81091-A4F2-40E1-9A97-8525DF602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50" name="Line 9">
              <a:extLst>
                <a:ext uri="{FF2B5EF4-FFF2-40B4-BE49-F238E27FC236}">
                  <a16:creationId xmlns:a16="http://schemas.microsoft.com/office/drawing/2014/main" id="{F6C0FEC6-BDFB-41C1-96A0-24A33430F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4340" name="Text Box 10">
            <a:extLst>
              <a:ext uri="{FF2B5EF4-FFF2-40B4-BE49-F238E27FC236}">
                <a16:creationId xmlns:a16="http://schemas.microsoft.com/office/drawing/2014/main" id="{BA0755FF-8478-4C66-BA17-956F9DCD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7325"/>
            <a:ext cx="4230688" cy="27813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100" b="1">
                <a:latin typeface="Verdana" panose="020B0604030504040204" pitchFamily="34" charset="0"/>
              </a:rPr>
              <a:t>Klassifiserings-basert medlemskap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100">
                <a:latin typeface="Verdana" panose="020B0604030504040204" pitchFamily="34" charset="0"/>
              </a:rPr>
              <a:t>var et av Rotary’s suksessrike kjennetegn og dannet grunnlaget for en svært sterk vekst de første årene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nb-NO" altLang="nb-NO" sz="2100" b="1">
              <a:latin typeface="Verdana" panose="020B0604030504040204" pitchFamily="34" charset="0"/>
            </a:endParaRPr>
          </a:p>
        </p:txBody>
      </p:sp>
      <p:pic>
        <p:nvPicPr>
          <p:cNvPr id="14341" name="Picture 11">
            <a:extLst>
              <a:ext uri="{FF2B5EF4-FFF2-40B4-BE49-F238E27FC236}">
                <a16:creationId xmlns:a16="http://schemas.microsoft.com/office/drawing/2014/main" id="{7B644095-D91C-408C-A6CE-EFAA69F9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866775"/>
            <a:ext cx="47212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12">
            <a:extLst>
              <a:ext uri="{FF2B5EF4-FFF2-40B4-BE49-F238E27FC236}">
                <a16:creationId xmlns:a16="http://schemas.microsoft.com/office/drawing/2014/main" id="{DC0EA9B4-E9F4-4D8E-A14A-CB51F20868CE}"/>
              </a:ext>
            </a:extLst>
          </p:cNvPr>
          <p:cNvGrpSpPr>
            <a:grpSpLocks/>
          </p:cNvGrpSpPr>
          <p:nvPr/>
        </p:nvGrpSpPr>
        <p:grpSpPr bwMode="auto">
          <a:xfrm>
            <a:off x="5773738" y="333375"/>
            <a:ext cx="165100" cy="4987925"/>
            <a:chOff x="4066" y="202"/>
            <a:chExt cx="110" cy="1728"/>
          </a:xfrm>
        </p:grpSpPr>
        <p:sp>
          <p:nvSpPr>
            <p:cNvPr id="14345" name="Line 13">
              <a:extLst>
                <a:ext uri="{FF2B5EF4-FFF2-40B4-BE49-F238E27FC236}">
                  <a16:creationId xmlns:a16="http://schemas.microsoft.com/office/drawing/2014/main" id="{30D84245-443D-4EBE-A58A-D1B3E5279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46" name="Line 14">
              <a:extLst>
                <a:ext uri="{FF2B5EF4-FFF2-40B4-BE49-F238E27FC236}">
                  <a16:creationId xmlns:a16="http://schemas.microsoft.com/office/drawing/2014/main" id="{49BC790A-B50B-49D8-8928-DCE2DA6E9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47" name="Line 15">
              <a:extLst>
                <a:ext uri="{FF2B5EF4-FFF2-40B4-BE49-F238E27FC236}">
                  <a16:creationId xmlns:a16="http://schemas.microsoft.com/office/drawing/2014/main" id="{E97915AD-0EDE-4317-B753-EB9D04B04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4343" name="Oval 21">
            <a:extLst>
              <a:ext uri="{FF2B5EF4-FFF2-40B4-BE49-F238E27FC236}">
                <a16:creationId xmlns:a16="http://schemas.microsoft.com/office/drawing/2014/main" id="{37F5B56E-DDC3-4B7C-89DD-2562BBE74529}"/>
              </a:ext>
            </a:extLst>
          </p:cNvPr>
          <p:cNvSpPr>
            <a:spLocks noChangeArrowheads="1"/>
          </p:cNvSpPr>
          <p:nvPr/>
        </p:nvSpPr>
        <p:spPr bwMode="auto">
          <a:xfrm rot="-797448">
            <a:off x="1524000" y="4114800"/>
            <a:ext cx="5029200" cy="8239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latin typeface="Verdana" panose="020B0604030504040204" pitchFamily="34" charset="0"/>
              </a:rPr>
              <a:t>Du er ditt yrkes representant i Rotary 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latin typeface="Verdana" panose="020B0604030504040204" pitchFamily="34" charset="0"/>
              </a:rPr>
              <a:t>og Rotarys representant i ditt yrke</a:t>
            </a:r>
            <a:endParaRPr lang="en-US" altLang="nb-NO" sz="1600">
              <a:latin typeface="Verdana" panose="020B0604030504040204" pitchFamily="34" charset="0"/>
            </a:endParaRPr>
          </a:p>
        </p:txBody>
      </p:sp>
      <p:pic>
        <p:nvPicPr>
          <p:cNvPr id="14344" name="Bilde 1">
            <a:extLst>
              <a:ext uri="{FF2B5EF4-FFF2-40B4-BE49-F238E27FC236}">
                <a16:creationId xmlns:a16="http://schemas.microsoft.com/office/drawing/2014/main" id="{F4241BFF-55FE-4B2A-ADCD-012FBB01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B3879CC8-4E47-4AA1-AD41-5C7769A879A8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314325"/>
            <a:ext cx="174625" cy="5000625"/>
            <a:chOff x="4066" y="202"/>
            <a:chExt cx="110" cy="1728"/>
          </a:xfrm>
        </p:grpSpPr>
        <p:sp>
          <p:nvSpPr>
            <p:cNvPr id="16398" name="Line 3">
              <a:extLst>
                <a:ext uri="{FF2B5EF4-FFF2-40B4-BE49-F238E27FC236}">
                  <a16:creationId xmlns:a16="http://schemas.microsoft.com/office/drawing/2014/main" id="{E0AF4549-7971-40FA-9BA1-B74A77206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6399" name="Line 4">
              <a:extLst>
                <a:ext uri="{FF2B5EF4-FFF2-40B4-BE49-F238E27FC236}">
                  <a16:creationId xmlns:a16="http://schemas.microsoft.com/office/drawing/2014/main" id="{A631F361-6DBF-4FD5-8D65-AAB880B78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6400" name="Line 5">
              <a:extLst>
                <a:ext uri="{FF2B5EF4-FFF2-40B4-BE49-F238E27FC236}">
                  <a16:creationId xmlns:a16="http://schemas.microsoft.com/office/drawing/2014/main" id="{FB1C278F-0CF0-4CE4-B026-0587F121F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6387" name="Text Box 6">
            <a:extLst>
              <a:ext uri="{FF2B5EF4-FFF2-40B4-BE49-F238E27FC236}">
                <a16:creationId xmlns:a16="http://schemas.microsoft.com/office/drawing/2014/main" id="{7263F4C3-6B82-4645-8BA5-B86335F8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19238"/>
            <a:ext cx="4659312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Verdana" panose="020B0604030504040204" pitchFamily="34" charset="0"/>
              </a:rPr>
              <a:t>Rotary’s Etiske Lover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vedtatt i 1915 viser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400">
                <a:latin typeface="Verdana" panose="020B0604030504040204" pitchFamily="34" charset="0"/>
              </a:rPr>
              <a:t>Rotary’s </a:t>
            </a:r>
            <a:r>
              <a:rPr lang="nb-NO" altLang="nb-NO" sz="2400" b="1">
                <a:latin typeface="Verdana" panose="020B0604030504040204" pitchFamily="34" charset="0"/>
              </a:rPr>
              <a:t>lederskap</a:t>
            </a:r>
            <a:r>
              <a:rPr lang="nb-NO" altLang="nb-NO" sz="2400">
                <a:latin typeface="Verdana" panose="020B0604030504040204" pitchFamily="34" charset="0"/>
              </a:rPr>
              <a:t> </a:t>
            </a:r>
            <a:br>
              <a:rPr lang="nb-NO" altLang="nb-NO" sz="2400">
                <a:latin typeface="Verdana" panose="020B0604030504040204" pitchFamily="34" charset="0"/>
              </a:rPr>
            </a:br>
            <a:r>
              <a:rPr lang="nb-NO" altLang="nb-NO" sz="2400">
                <a:latin typeface="Verdana" panose="020B0604030504040204" pitchFamily="34" charset="0"/>
              </a:rPr>
              <a:t>i å bekjempe korrupsjon og   unfair praksis i forretningslivet</a:t>
            </a:r>
            <a:r>
              <a:rPr lang="en-US" altLang="nb-NO" sz="2100">
                <a:latin typeface="Verdana" panose="020B0604030504040204" pitchFamily="34" charset="0"/>
              </a:rPr>
              <a:t> </a:t>
            </a:r>
            <a:r>
              <a:rPr lang="nb-NO" altLang="nb-NO" sz="2400">
                <a:latin typeface="Verdana" panose="020B0604030504040204" pitchFamily="34" charset="0"/>
              </a:rPr>
              <a:t>gjennom mange år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nb-NO" altLang="nb-NO" sz="2400">
              <a:latin typeface="Verdana" panose="020B0604030504040204" pitchFamily="34" charset="0"/>
            </a:endParaRPr>
          </a:p>
        </p:txBody>
      </p:sp>
      <p:grpSp>
        <p:nvGrpSpPr>
          <p:cNvPr id="16388" name="Group 7">
            <a:extLst>
              <a:ext uri="{FF2B5EF4-FFF2-40B4-BE49-F238E27FC236}">
                <a16:creationId xmlns:a16="http://schemas.microsoft.com/office/drawing/2014/main" id="{8EF055D2-71AF-4205-9681-E38F9A191B9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95456" y="2310607"/>
            <a:ext cx="161925" cy="4983162"/>
            <a:chOff x="4066" y="202"/>
            <a:chExt cx="110" cy="1728"/>
          </a:xfrm>
        </p:grpSpPr>
        <p:sp>
          <p:nvSpPr>
            <p:cNvPr id="16395" name="Line 8">
              <a:extLst>
                <a:ext uri="{FF2B5EF4-FFF2-40B4-BE49-F238E27FC236}">
                  <a16:creationId xmlns:a16="http://schemas.microsoft.com/office/drawing/2014/main" id="{981A632E-5BC6-4BB5-9DDC-C48415434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6396" name="Line 9">
              <a:extLst>
                <a:ext uri="{FF2B5EF4-FFF2-40B4-BE49-F238E27FC236}">
                  <a16:creationId xmlns:a16="http://schemas.microsoft.com/office/drawing/2014/main" id="{2A29EC90-D13E-401D-9B24-E17B055AD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6397" name="Line 10">
              <a:extLst>
                <a:ext uri="{FF2B5EF4-FFF2-40B4-BE49-F238E27FC236}">
                  <a16:creationId xmlns:a16="http://schemas.microsoft.com/office/drawing/2014/main" id="{74C672D9-5FF0-4526-B66D-95386B8B6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16389" name="Picture 11">
            <a:extLst>
              <a:ext uri="{FF2B5EF4-FFF2-40B4-BE49-F238E27FC236}">
                <a16:creationId xmlns:a16="http://schemas.microsoft.com/office/drawing/2014/main" id="{9B4CE9D1-0637-4FA7-A000-0EBB8E23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5"/>
            <a:ext cx="398938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2">
            <a:extLst>
              <a:ext uri="{FF2B5EF4-FFF2-40B4-BE49-F238E27FC236}">
                <a16:creationId xmlns:a16="http://schemas.microsoft.com/office/drawing/2014/main" id="{3665987A-CA57-4F8C-9A38-9663B495FAC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93075" y="-1136650"/>
            <a:ext cx="165100" cy="4984750"/>
            <a:chOff x="4066" y="202"/>
            <a:chExt cx="110" cy="1728"/>
          </a:xfrm>
        </p:grpSpPr>
        <p:sp>
          <p:nvSpPr>
            <p:cNvPr id="16392" name="Line 13">
              <a:extLst>
                <a:ext uri="{FF2B5EF4-FFF2-40B4-BE49-F238E27FC236}">
                  <a16:creationId xmlns:a16="http://schemas.microsoft.com/office/drawing/2014/main" id="{1ACA49D9-F633-40FD-AD1C-3DBD2A996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6393" name="Line 14">
              <a:extLst>
                <a:ext uri="{FF2B5EF4-FFF2-40B4-BE49-F238E27FC236}">
                  <a16:creationId xmlns:a16="http://schemas.microsoft.com/office/drawing/2014/main" id="{535BAE07-0911-4576-B60D-E9A05B69C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6394" name="Line 15">
              <a:extLst>
                <a:ext uri="{FF2B5EF4-FFF2-40B4-BE49-F238E27FC236}">
                  <a16:creationId xmlns:a16="http://schemas.microsoft.com/office/drawing/2014/main" id="{4860724D-451F-4782-B94D-EE77877FB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16391" name="Bilde 1">
            <a:extLst>
              <a:ext uri="{FF2B5EF4-FFF2-40B4-BE49-F238E27FC236}">
                <a16:creationId xmlns:a16="http://schemas.microsoft.com/office/drawing/2014/main" id="{40C38501-8376-4409-80A5-C6F970D9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Bilde 1">
            <a:extLst>
              <a:ext uri="{FF2B5EF4-FFF2-40B4-BE49-F238E27FC236}">
                <a16:creationId xmlns:a16="http://schemas.microsoft.com/office/drawing/2014/main" id="{4E228716-B0C8-4C87-BFE6-4D08A120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Text Box 5">
            <a:extLst>
              <a:ext uri="{FF2B5EF4-FFF2-40B4-BE49-F238E27FC236}">
                <a16:creationId xmlns:a16="http://schemas.microsoft.com/office/drawing/2014/main" id="{B5ACFA4D-19A1-90F6-4E6A-632B72E4C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906298"/>
              </p:ext>
            </p:extLst>
          </p:nvPr>
        </p:nvGraphicFramePr>
        <p:xfrm>
          <a:off x="2279650" y="993775"/>
          <a:ext cx="7369175" cy="3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7D5B541-976D-406A-91EC-0DE17DE7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217613"/>
            <a:ext cx="44577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961201EF-7764-4182-8758-5D8F4DCEA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539750"/>
            <a:ext cx="65071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nb-NO" altLang="nb-NO" sz="3200">
                <a:latin typeface="Verdana" panose="020B0604030504040204" pitchFamily="34" charset="0"/>
              </a:rPr>
              <a:t>Yrkesmessig tjenesteytelse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C0055269-CA57-4DF9-8EC2-DBF310EFB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0050"/>
            <a:ext cx="44656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" indent="114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nb-NO" altLang="nb-NO" sz="2000">
                <a:latin typeface="Verdana" panose="020B0604030504040204" pitchFamily="34" charset="0"/>
              </a:rPr>
              <a:t>..er også en del av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nb-NO" altLang="nb-NO" sz="2000" b="1">
                <a:latin typeface="Verdana" panose="020B0604030504040204" pitchFamily="34" charset="0"/>
              </a:rPr>
              <a:t>Hensikten med Rotary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nb-NO" altLang="nb-NO" sz="2000">
                <a:latin typeface="Verdana" panose="020B0604030504040204" pitchFamily="34" charset="0"/>
              </a:rPr>
              <a:t>Høy etisk standard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nb-NO" altLang="nb-NO" sz="2000">
                <a:latin typeface="Verdana" panose="020B0604030504040204" pitchFamily="34" charset="0"/>
              </a:rPr>
              <a:t>i yrkeslivet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nb-NO" altLang="nb-NO" sz="2000">
                <a:latin typeface="Verdana" panose="020B0604030504040204" pitchFamily="34" charset="0"/>
              </a:rPr>
              <a:t>Respekt for alle yrker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nb-NO" altLang="nb-NO" sz="2000">
                <a:latin typeface="Verdana" panose="020B0604030504040204" pitchFamily="34" charset="0"/>
              </a:rPr>
              <a:t>Ethvert yrke er en mulighet 	til å tjene samfunnet</a:t>
            </a: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53AC20B1-899E-406F-92D7-966EFBF900F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745706" y="2501107"/>
            <a:ext cx="161925" cy="4602162"/>
            <a:chOff x="4066" y="202"/>
            <a:chExt cx="110" cy="1728"/>
          </a:xfrm>
        </p:grpSpPr>
        <p:sp>
          <p:nvSpPr>
            <p:cNvPr id="20491" name="Line 6">
              <a:extLst>
                <a:ext uri="{FF2B5EF4-FFF2-40B4-BE49-F238E27FC236}">
                  <a16:creationId xmlns:a16="http://schemas.microsoft.com/office/drawing/2014/main" id="{26C99895-CAE7-4D92-A830-C10F1D9AD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0492" name="Line 7">
              <a:extLst>
                <a:ext uri="{FF2B5EF4-FFF2-40B4-BE49-F238E27FC236}">
                  <a16:creationId xmlns:a16="http://schemas.microsoft.com/office/drawing/2014/main" id="{5D0CA54B-A703-4D6D-B8D6-F2C4DA055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0493" name="Line 8">
              <a:extLst>
                <a:ext uri="{FF2B5EF4-FFF2-40B4-BE49-F238E27FC236}">
                  <a16:creationId xmlns:a16="http://schemas.microsoft.com/office/drawing/2014/main" id="{86C99AD6-7FFE-4C17-9A6D-F61E9B078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20486" name="Group 9">
            <a:extLst>
              <a:ext uri="{FF2B5EF4-FFF2-40B4-BE49-F238E27FC236}">
                <a16:creationId xmlns:a16="http://schemas.microsoft.com/office/drawing/2014/main" id="{BE008058-A885-4A46-9C7D-0A4EBFB456F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746500" y="-949325"/>
            <a:ext cx="165100" cy="4610100"/>
            <a:chOff x="4066" y="202"/>
            <a:chExt cx="110" cy="1728"/>
          </a:xfrm>
        </p:grpSpPr>
        <p:sp>
          <p:nvSpPr>
            <p:cNvPr id="20488" name="Line 10">
              <a:extLst>
                <a:ext uri="{FF2B5EF4-FFF2-40B4-BE49-F238E27FC236}">
                  <a16:creationId xmlns:a16="http://schemas.microsoft.com/office/drawing/2014/main" id="{E6ADF426-DC7D-406D-B967-A64B1A328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0489" name="Line 11">
              <a:extLst>
                <a:ext uri="{FF2B5EF4-FFF2-40B4-BE49-F238E27FC236}">
                  <a16:creationId xmlns:a16="http://schemas.microsoft.com/office/drawing/2014/main" id="{52E4556B-418B-44E3-A729-37712C0C5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0490" name="Line 12">
              <a:extLst>
                <a:ext uri="{FF2B5EF4-FFF2-40B4-BE49-F238E27FC236}">
                  <a16:creationId xmlns:a16="http://schemas.microsoft.com/office/drawing/2014/main" id="{F0BC46BE-D8F2-4A2A-B66B-2BE71532F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20487" name="Bilde 1">
            <a:extLst>
              <a:ext uri="{FF2B5EF4-FFF2-40B4-BE49-F238E27FC236}">
                <a16:creationId xmlns:a16="http://schemas.microsoft.com/office/drawing/2014/main" id="{FD53E527-2586-4D99-8375-5A426617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0DE20BB-00DD-4D88-A976-68E53D7F4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506200" cy="1325563"/>
          </a:xfrm>
        </p:spPr>
        <p:txBody>
          <a:bodyPr/>
          <a:lstStyle/>
          <a:p>
            <a:pPr eaLnBrk="1" hangingPunct="1"/>
            <a:r>
              <a:rPr lang="nb-NO" altLang="nb-NO" sz="3200"/>
              <a:t>       4 spørsmålsprøven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0984BF8-EA4C-46E2-A8E6-E2DA3DF7B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65000"/>
              </a:spcAft>
              <a:buFontTx/>
              <a:buChar char="•"/>
            </a:pPr>
            <a:r>
              <a:rPr lang="nb-NO" altLang="nb-NO" sz="2400"/>
              <a:t>Er det sannhet?</a:t>
            </a:r>
          </a:p>
          <a:p>
            <a:pPr eaLnBrk="1" hangingPunct="1">
              <a:spcAft>
                <a:spcPct val="65000"/>
              </a:spcAft>
              <a:buFontTx/>
              <a:buChar char="•"/>
            </a:pPr>
            <a:r>
              <a:rPr lang="nb-NO" altLang="nb-NO" sz="2400"/>
              <a:t>Er det rettferdig overfor alle det angår?</a:t>
            </a:r>
          </a:p>
          <a:p>
            <a:pPr eaLnBrk="1" hangingPunct="1">
              <a:spcAft>
                <a:spcPct val="65000"/>
              </a:spcAft>
              <a:buFontTx/>
              <a:buChar char="•"/>
            </a:pPr>
            <a:r>
              <a:rPr lang="nb-NO" altLang="nb-NO" sz="2400"/>
              <a:t>Vil det skape forståelse og bedre vennskap?</a:t>
            </a:r>
          </a:p>
          <a:p>
            <a:pPr eaLnBrk="1" hangingPunct="1">
              <a:spcAft>
                <a:spcPct val="65000"/>
              </a:spcAft>
              <a:buFontTx/>
              <a:buChar char="•"/>
            </a:pPr>
            <a:r>
              <a:rPr lang="nb-NO" altLang="nb-NO" sz="2400"/>
              <a:t>Vil det være til beste for alle det angår?</a:t>
            </a:r>
          </a:p>
        </p:txBody>
      </p:sp>
      <p:grpSp>
        <p:nvGrpSpPr>
          <p:cNvPr id="22532" name="Group 5">
            <a:extLst>
              <a:ext uri="{FF2B5EF4-FFF2-40B4-BE49-F238E27FC236}">
                <a16:creationId xmlns:a16="http://schemas.microsoft.com/office/drawing/2014/main" id="{D656E0FC-3CCD-4C8B-B68B-0CF38F457485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6029325" y="-3216275"/>
            <a:ext cx="133350" cy="9144000"/>
            <a:chOff x="4066" y="202"/>
            <a:chExt cx="110" cy="1728"/>
          </a:xfrm>
        </p:grpSpPr>
        <p:sp>
          <p:nvSpPr>
            <p:cNvPr id="22534" name="Line 6">
              <a:extLst>
                <a:ext uri="{FF2B5EF4-FFF2-40B4-BE49-F238E27FC236}">
                  <a16:creationId xmlns:a16="http://schemas.microsoft.com/office/drawing/2014/main" id="{7F43B43D-B9FC-46E2-BD56-E8AAAA413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2535" name="Line 7">
              <a:extLst>
                <a:ext uri="{FF2B5EF4-FFF2-40B4-BE49-F238E27FC236}">
                  <a16:creationId xmlns:a16="http://schemas.microsoft.com/office/drawing/2014/main" id="{DD0F87C2-FE1B-495A-8FB3-8FC7EA9F5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2536" name="Line 8">
              <a:extLst>
                <a:ext uri="{FF2B5EF4-FFF2-40B4-BE49-F238E27FC236}">
                  <a16:creationId xmlns:a16="http://schemas.microsoft.com/office/drawing/2014/main" id="{8D015AF8-E5A3-469B-9407-25B27E084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22533" name="Bilde 1">
            <a:extLst>
              <a:ext uri="{FF2B5EF4-FFF2-40B4-BE49-F238E27FC236}">
                <a16:creationId xmlns:a16="http://schemas.microsoft.com/office/drawing/2014/main" id="{F2B65AD6-309E-4FED-9AFE-71F2CA9D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568950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77FF5D55-4955-4CA7-8D60-1F841A9A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5950"/>
            <a:ext cx="9144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nb-NO" altLang="nb-NO" sz="3200" dirty="0">
                <a:latin typeface="Verdana" panose="020B0604030504040204" pitchFamily="34" charset="0"/>
              </a:rPr>
              <a:t>Rotary har i dag vel 1,3 millioner medlemmer fordelt på mer enn 200 land</a:t>
            </a:r>
            <a:r>
              <a:rPr lang="en-US" altLang="nb-NO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4579" name="Text Box 21">
            <a:extLst>
              <a:ext uri="{FF2B5EF4-FFF2-40B4-BE49-F238E27FC236}">
                <a16:creationId xmlns:a16="http://schemas.microsoft.com/office/drawing/2014/main" id="{EC2D56B3-8994-4C7C-9E71-3E417801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2622550"/>
            <a:ext cx="65373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nb-NO" altLang="nb-NO" sz="2100" b="1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2100" b="1">
                <a:solidFill>
                  <a:srgbClr val="3333CC"/>
                </a:solidFill>
                <a:latin typeface="Verdana" panose="020B0604030504040204" pitchFamily="34" charset="0"/>
              </a:rPr>
              <a:t>I Norge er det ca. 9.454 medlemmer fordelt på ca. 275 klubber i 6 distrikter</a:t>
            </a:r>
          </a:p>
        </p:txBody>
      </p:sp>
      <p:pic>
        <p:nvPicPr>
          <p:cNvPr id="24580" name="Bilde 1">
            <a:extLst>
              <a:ext uri="{FF2B5EF4-FFF2-40B4-BE49-F238E27FC236}">
                <a16:creationId xmlns:a16="http://schemas.microsoft.com/office/drawing/2014/main" id="{EE296AF0-8CEA-4408-8FF1-18228670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572125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5726</TotalTime>
  <Words>1243</Words>
  <Application>Microsoft Office PowerPoint</Application>
  <PresentationFormat>Widescreen</PresentationFormat>
  <Paragraphs>237</Paragraphs>
  <Slides>32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40" baseType="lpstr">
      <vt:lpstr>Arial</vt:lpstr>
      <vt:lpstr>Broadway</vt:lpstr>
      <vt:lpstr>Calibri</vt:lpstr>
      <vt:lpstr>Calibri Light</vt:lpstr>
      <vt:lpstr>Times</vt:lpstr>
      <vt:lpstr>Times New Roman</vt:lpstr>
      <vt:lpstr>Verdana</vt:lpstr>
      <vt:lpstr>Blank Presentation</vt:lpstr>
      <vt:lpstr>Informasjon om Rotary</vt:lpstr>
      <vt:lpstr>Den første Rotary-klubben ble grunnlagt i Chicago 23. februar i 1905 av advokat Paul Harris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      4 spørsmålsprøven</vt:lpstr>
      <vt:lpstr>PowerPoint-presentasjon</vt:lpstr>
      <vt:lpstr>Rotary i Norge og Norden </vt:lpstr>
      <vt:lpstr>PowerPoint-presentasjon</vt:lpstr>
      <vt:lpstr>Rotarys tre ledernivå</vt:lpstr>
      <vt:lpstr>Rotary-hjulet</vt:lpstr>
      <vt:lpstr>Rotary Distrikt 2260</vt:lpstr>
      <vt:lpstr>Visjon Rotary Distrikt 2260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Arbeide for internasjonal forståelse og fred gjennom vennskap over landegrenser mellom mennesker fra alle yrker</vt:lpstr>
      <vt:lpstr>Arbeide for internasjonal forståelse og fred - gjennom vennskap over landegrenser mellom mennesker fra alle yrker</vt:lpstr>
      <vt:lpstr>The Rotary Foundation (TRF) (”Rotaryfondet”)</vt:lpstr>
      <vt:lpstr>Grunnprinsipper for Rotary</vt:lpstr>
      <vt:lpstr>Presentasjon av lokal klubb</vt:lpstr>
      <vt:lpstr>PowerPoint-presentasjon</vt:lpstr>
      <vt:lpstr>PowerPoint-presentasjon</vt:lpstr>
      <vt:lpstr>Variert møteprogram vektlegges</vt:lpstr>
      <vt:lpstr>Eksempler fra klubbenes møteprogram</vt:lpstr>
      <vt:lpstr>PowerPoint-presentasjon</vt:lpstr>
      <vt:lpstr> Komitéene (eksempler under) består av</vt:lpstr>
      <vt:lpstr>Søk informasjon på Rotarys websider        www.rotary.org           www.d2260.rotary.no  www.rotary.no        www.xxxxxxx.rotary.no         </vt:lpstr>
    </vt:vector>
  </TitlesOfParts>
  <Company>Rotary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 Presidents Through the Ages</dc:title>
  <dc:creator>Rotary Rotary</dc:creator>
  <cp:lastModifiedBy>Gro Irene Holt</cp:lastModifiedBy>
  <cp:revision>399</cp:revision>
  <cp:lastPrinted>2004-07-07T16:57:15Z</cp:lastPrinted>
  <dcterms:created xsi:type="dcterms:W3CDTF">2004-03-11T16:02:38Z</dcterms:created>
  <dcterms:modified xsi:type="dcterms:W3CDTF">2023-02-05T13:32:15Z</dcterms:modified>
</cp:coreProperties>
</file>